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4" r:id="rId3"/>
    <p:sldId id="269" r:id="rId4"/>
    <p:sldId id="270" r:id="rId5"/>
    <p:sldId id="258" r:id="rId6"/>
    <p:sldId id="271" r:id="rId7"/>
    <p:sldId id="272" r:id="rId8"/>
    <p:sldId id="273" r:id="rId9"/>
    <p:sldId id="274" r:id="rId10"/>
    <p:sldId id="259" r:id="rId11"/>
    <p:sldId id="267" r:id="rId12"/>
    <p:sldId id="260" r:id="rId13"/>
    <p:sldId id="261" r:id="rId14"/>
    <p:sldId id="262" r:id="rId15"/>
    <p:sldId id="266" r:id="rId16"/>
    <p:sldId id="265" r:id="rId17"/>
    <p:sldId id="275" r:id="rId18"/>
    <p:sldId id="276" r:id="rId19"/>
    <p:sldId id="277" r:id="rId2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66"/>
    <p:restoredTop sz="94651"/>
  </p:normalViewPr>
  <p:slideViewPr>
    <p:cSldViewPr snapToGrid="0">
      <p:cViewPr varScale="1">
        <p:scale>
          <a:sx n="144" d="100"/>
          <a:sy n="144" d="100"/>
        </p:scale>
        <p:origin x="216" y="2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43A3A6-B54F-E0F3-742C-10BF1BF5BD1A}"/>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01A017D7-9C49-6665-B356-9CD83525B5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1BC699F8-9428-10B3-09B1-92BCA8E8AA3F}"/>
              </a:ext>
            </a:extLst>
          </p:cNvPr>
          <p:cNvSpPr>
            <a:spLocks noGrp="1"/>
          </p:cNvSpPr>
          <p:nvPr>
            <p:ph type="dt" sz="half" idx="10"/>
          </p:nvPr>
        </p:nvSpPr>
        <p:spPr/>
        <p:txBody>
          <a:bodyPr/>
          <a:lstStyle/>
          <a:p>
            <a:fld id="{A6890590-5E72-934D-857E-CEB781B0F772}" type="datetimeFigureOut">
              <a:rPr lang="fr-FR" smtClean="0"/>
              <a:t>25/05/2025</a:t>
            </a:fld>
            <a:endParaRPr lang="fr-FR"/>
          </a:p>
        </p:txBody>
      </p:sp>
      <p:sp>
        <p:nvSpPr>
          <p:cNvPr id="5" name="Espace réservé du pied de page 4">
            <a:extLst>
              <a:ext uri="{FF2B5EF4-FFF2-40B4-BE49-F238E27FC236}">
                <a16:creationId xmlns:a16="http://schemas.microsoft.com/office/drawing/2014/main" id="{57DD361F-7772-FECC-468C-83E09B835DC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97D248D-DBC5-6923-936E-6FBB081D1332}"/>
              </a:ext>
            </a:extLst>
          </p:cNvPr>
          <p:cNvSpPr>
            <a:spLocks noGrp="1"/>
          </p:cNvSpPr>
          <p:nvPr>
            <p:ph type="sldNum" sz="quarter" idx="12"/>
          </p:nvPr>
        </p:nvSpPr>
        <p:spPr/>
        <p:txBody>
          <a:bodyPr/>
          <a:lstStyle/>
          <a:p>
            <a:fld id="{5A54E4F6-3063-7D4F-8A0A-994BB7CBDC8F}" type="slidenum">
              <a:rPr lang="fr-FR" smtClean="0"/>
              <a:t>‹N°›</a:t>
            </a:fld>
            <a:endParaRPr lang="fr-FR"/>
          </a:p>
        </p:txBody>
      </p:sp>
    </p:spTree>
    <p:extLst>
      <p:ext uri="{BB962C8B-B14F-4D97-AF65-F5344CB8AC3E}">
        <p14:creationId xmlns:p14="http://schemas.microsoft.com/office/powerpoint/2010/main" val="1279860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7C154B-801E-7E5E-566B-6DC69C9EBDD3}"/>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7BAFE04D-9DD9-AC9E-9686-8A74AC0F5514}"/>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B766EA5-0FA1-6C0F-42E7-F74C70A09473}"/>
              </a:ext>
            </a:extLst>
          </p:cNvPr>
          <p:cNvSpPr>
            <a:spLocks noGrp="1"/>
          </p:cNvSpPr>
          <p:nvPr>
            <p:ph type="dt" sz="half" idx="10"/>
          </p:nvPr>
        </p:nvSpPr>
        <p:spPr/>
        <p:txBody>
          <a:bodyPr/>
          <a:lstStyle/>
          <a:p>
            <a:fld id="{A6890590-5E72-934D-857E-CEB781B0F772}" type="datetimeFigureOut">
              <a:rPr lang="fr-FR" smtClean="0"/>
              <a:t>25/05/2025</a:t>
            </a:fld>
            <a:endParaRPr lang="fr-FR"/>
          </a:p>
        </p:txBody>
      </p:sp>
      <p:sp>
        <p:nvSpPr>
          <p:cNvPr id="5" name="Espace réservé du pied de page 4">
            <a:extLst>
              <a:ext uri="{FF2B5EF4-FFF2-40B4-BE49-F238E27FC236}">
                <a16:creationId xmlns:a16="http://schemas.microsoft.com/office/drawing/2014/main" id="{7AFAC30A-F92A-534A-F8BD-C84F44C7AB6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26B6DFD-EF7B-9E27-033E-8E0300BDDF87}"/>
              </a:ext>
            </a:extLst>
          </p:cNvPr>
          <p:cNvSpPr>
            <a:spLocks noGrp="1"/>
          </p:cNvSpPr>
          <p:nvPr>
            <p:ph type="sldNum" sz="quarter" idx="12"/>
          </p:nvPr>
        </p:nvSpPr>
        <p:spPr/>
        <p:txBody>
          <a:bodyPr/>
          <a:lstStyle/>
          <a:p>
            <a:fld id="{5A54E4F6-3063-7D4F-8A0A-994BB7CBDC8F}" type="slidenum">
              <a:rPr lang="fr-FR" smtClean="0"/>
              <a:t>‹N°›</a:t>
            </a:fld>
            <a:endParaRPr lang="fr-FR"/>
          </a:p>
        </p:txBody>
      </p:sp>
    </p:spTree>
    <p:extLst>
      <p:ext uri="{BB962C8B-B14F-4D97-AF65-F5344CB8AC3E}">
        <p14:creationId xmlns:p14="http://schemas.microsoft.com/office/powerpoint/2010/main" val="805040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E5A9B90-74E7-4534-1EC1-0AB65F12339F}"/>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6D50FACA-8992-022F-0DCF-C7BE2E2B9126}"/>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C7413C7-BED6-2031-8517-9D3130D8CF02}"/>
              </a:ext>
            </a:extLst>
          </p:cNvPr>
          <p:cNvSpPr>
            <a:spLocks noGrp="1"/>
          </p:cNvSpPr>
          <p:nvPr>
            <p:ph type="dt" sz="half" idx="10"/>
          </p:nvPr>
        </p:nvSpPr>
        <p:spPr/>
        <p:txBody>
          <a:bodyPr/>
          <a:lstStyle/>
          <a:p>
            <a:fld id="{A6890590-5E72-934D-857E-CEB781B0F772}" type="datetimeFigureOut">
              <a:rPr lang="fr-FR" smtClean="0"/>
              <a:t>25/05/2025</a:t>
            </a:fld>
            <a:endParaRPr lang="fr-FR"/>
          </a:p>
        </p:txBody>
      </p:sp>
      <p:sp>
        <p:nvSpPr>
          <p:cNvPr id="5" name="Espace réservé du pied de page 4">
            <a:extLst>
              <a:ext uri="{FF2B5EF4-FFF2-40B4-BE49-F238E27FC236}">
                <a16:creationId xmlns:a16="http://schemas.microsoft.com/office/drawing/2014/main" id="{D742A8D2-5C0E-5FA8-8A39-AEADE0B2081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2D91D40-01DB-BA9B-D489-E08C4174AA9D}"/>
              </a:ext>
            </a:extLst>
          </p:cNvPr>
          <p:cNvSpPr>
            <a:spLocks noGrp="1"/>
          </p:cNvSpPr>
          <p:nvPr>
            <p:ph type="sldNum" sz="quarter" idx="12"/>
          </p:nvPr>
        </p:nvSpPr>
        <p:spPr/>
        <p:txBody>
          <a:bodyPr/>
          <a:lstStyle/>
          <a:p>
            <a:fld id="{5A54E4F6-3063-7D4F-8A0A-994BB7CBDC8F}" type="slidenum">
              <a:rPr lang="fr-FR" smtClean="0"/>
              <a:t>‹N°›</a:t>
            </a:fld>
            <a:endParaRPr lang="fr-FR"/>
          </a:p>
        </p:txBody>
      </p:sp>
    </p:spTree>
    <p:extLst>
      <p:ext uri="{BB962C8B-B14F-4D97-AF65-F5344CB8AC3E}">
        <p14:creationId xmlns:p14="http://schemas.microsoft.com/office/powerpoint/2010/main" val="3453106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3FECF7-2575-8626-3B6B-B000F8714D0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179A252-53CC-694B-433B-20BB440864AD}"/>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2B2C1E4-C632-DC8B-0F33-D5A9DC034EF2}"/>
              </a:ext>
            </a:extLst>
          </p:cNvPr>
          <p:cNvSpPr>
            <a:spLocks noGrp="1"/>
          </p:cNvSpPr>
          <p:nvPr>
            <p:ph type="dt" sz="half" idx="10"/>
          </p:nvPr>
        </p:nvSpPr>
        <p:spPr/>
        <p:txBody>
          <a:bodyPr/>
          <a:lstStyle/>
          <a:p>
            <a:fld id="{A6890590-5E72-934D-857E-CEB781B0F772}" type="datetimeFigureOut">
              <a:rPr lang="fr-FR" smtClean="0"/>
              <a:t>25/05/2025</a:t>
            </a:fld>
            <a:endParaRPr lang="fr-FR"/>
          </a:p>
        </p:txBody>
      </p:sp>
      <p:sp>
        <p:nvSpPr>
          <p:cNvPr id="5" name="Espace réservé du pied de page 4">
            <a:extLst>
              <a:ext uri="{FF2B5EF4-FFF2-40B4-BE49-F238E27FC236}">
                <a16:creationId xmlns:a16="http://schemas.microsoft.com/office/drawing/2014/main" id="{28BB1868-6C42-C770-36FC-3D7EDF07C40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3E72639-6FBB-8F1D-43D7-AD379D05C4AD}"/>
              </a:ext>
            </a:extLst>
          </p:cNvPr>
          <p:cNvSpPr>
            <a:spLocks noGrp="1"/>
          </p:cNvSpPr>
          <p:nvPr>
            <p:ph type="sldNum" sz="quarter" idx="12"/>
          </p:nvPr>
        </p:nvSpPr>
        <p:spPr/>
        <p:txBody>
          <a:bodyPr/>
          <a:lstStyle/>
          <a:p>
            <a:fld id="{5A54E4F6-3063-7D4F-8A0A-994BB7CBDC8F}" type="slidenum">
              <a:rPr lang="fr-FR" smtClean="0"/>
              <a:t>‹N°›</a:t>
            </a:fld>
            <a:endParaRPr lang="fr-FR"/>
          </a:p>
        </p:txBody>
      </p:sp>
    </p:spTree>
    <p:extLst>
      <p:ext uri="{BB962C8B-B14F-4D97-AF65-F5344CB8AC3E}">
        <p14:creationId xmlns:p14="http://schemas.microsoft.com/office/powerpoint/2010/main" val="4237092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0D70EC-5927-E1E7-FC60-C665496A941B}"/>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00BA918D-19C1-267D-05A4-FA7D674A26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6F13CA2C-3144-1C9D-3B10-8152480F16F7}"/>
              </a:ext>
            </a:extLst>
          </p:cNvPr>
          <p:cNvSpPr>
            <a:spLocks noGrp="1"/>
          </p:cNvSpPr>
          <p:nvPr>
            <p:ph type="dt" sz="half" idx="10"/>
          </p:nvPr>
        </p:nvSpPr>
        <p:spPr/>
        <p:txBody>
          <a:bodyPr/>
          <a:lstStyle/>
          <a:p>
            <a:fld id="{A6890590-5E72-934D-857E-CEB781B0F772}" type="datetimeFigureOut">
              <a:rPr lang="fr-FR" smtClean="0"/>
              <a:t>25/05/2025</a:t>
            </a:fld>
            <a:endParaRPr lang="fr-FR"/>
          </a:p>
        </p:txBody>
      </p:sp>
      <p:sp>
        <p:nvSpPr>
          <p:cNvPr id="5" name="Espace réservé du pied de page 4">
            <a:extLst>
              <a:ext uri="{FF2B5EF4-FFF2-40B4-BE49-F238E27FC236}">
                <a16:creationId xmlns:a16="http://schemas.microsoft.com/office/drawing/2014/main" id="{A07F5FF5-4A67-3A1D-9BE2-9AA848F4E58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8127FF9-32E5-26DF-17C7-72B5F3511022}"/>
              </a:ext>
            </a:extLst>
          </p:cNvPr>
          <p:cNvSpPr>
            <a:spLocks noGrp="1"/>
          </p:cNvSpPr>
          <p:nvPr>
            <p:ph type="sldNum" sz="quarter" idx="12"/>
          </p:nvPr>
        </p:nvSpPr>
        <p:spPr/>
        <p:txBody>
          <a:bodyPr/>
          <a:lstStyle/>
          <a:p>
            <a:fld id="{5A54E4F6-3063-7D4F-8A0A-994BB7CBDC8F}" type="slidenum">
              <a:rPr lang="fr-FR" smtClean="0"/>
              <a:t>‹N°›</a:t>
            </a:fld>
            <a:endParaRPr lang="fr-FR"/>
          </a:p>
        </p:txBody>
      </p:sp>
    </p:spTree>
    <p:extLst>
      <p:ext uri="{BB962C8B-B14F-4D97-AF65-F5344CB8AC3E}">
        <p14:creationId xmlns:p14="http://schemas.microsoft.com/office/powerpoint/2010/main" val="3927087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3D54E7-F0D0-C94F-5FFD-973EE4165CB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A6A0E51-9D7A-741D-058A-CD6CAAA110F4}"/>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271B72BA-2EF6-072F-A0A7-36E973C3AB74}"/>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B278F813-92FF-C9DA-D8B0-A348A8A21B60}"/>
              </a:ext>
            </a:extLst>
          </p:cNvPr>
          <p:cNvSpPr>
            <a:spLocks noGrp="1"/>
          </p:cNvSpPr>
          <p:nvPr>
            <p:ph type="dt" sz="half" idx="10"/>
          </p:nvPr>
        </p:nvSpPr>
        <p:spPr/>
        <p:txBody>
          <a:bodyPr/>
          <a:lstStyle/>
          <a:p>
            <a:fld id="{A6890590-5E72-934D-857E-CEB781B0F772}" type="datetimeFigureOut">
              <a:rPr lang="fr-FR" smtClean="0"/>
              <a:t>25/05/2025</a:t>
            </a:fld>
            <a:endParaRPr lang="fr-FR"/>
          </a:p>
        </p:txBody>
      </p:sp>
      <p:sp>
        <p:nvSpPr>
          <p:cNvPr id="6" name="Espace réservé du pied de page 5">
            <a:extLst>
              <a:ext uri="{FF2B5EF4-FFF2-40B4-BE49-F238E27FC236}">
                <a16:creationId xmlns:a16="http://schemas.microsoft.com/office/drawing/2014/main" id="{C1A1F44B-DC2D-E150-E057-CAFD5668540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AFF1BC0-376A-9BD5-952C-FA12DA987706}"/>
              </a:ext>
            </a:extLst>
          </p:cNvPr>
          <p:cNvSpPr>
            <a:spLocks noGrp="1"/>
          </p:cNvSpPr>
          <p:nvPr>
            <p:ph type="sldNum" sz="quarter" idx="12"/>
          </p:nvPr>
        </p:nvSpPr>
        <p:spPr/>
        <p:txBody>
          <a:bodyPr/>
          <a:lstStyle/>
          <a:p>
            <a:fld id="{5A54E4F6-3063-7D4F-8A0A-994BB7CBDC8F}" type="slidenum">
              <a:rPr lang="fr-FR" smtClean="0"/>
              <a:t>‹N°›</a:t>
            </a:fld>
            <a:endParaRPr lang="fr-FR"/>
          </a:p>
        </p:txBody>
      </p:sp>
    </p:spTree>
    <p:extLst>
      <p:ext uri="{BB962C8B-B14F-4D97-AF65-F5344CB8AC3E}">
        <p14:creationId xmlns:p14="http://schemas.microsoft.com/office/powerpoint/2010/main" val="2969017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6E9F9E-A4F6-A825-5772-4ED96143B717}"/>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1107ADFE-D4C9-A0AB-D910-5733167D5B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A206482D-B57F-3DE5-F779-A25EBC61A692}"/>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755AFF18-3269-439A-7415-98C8A86A46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1822CC95-FE14-F951-FC10-1F3FF6DBFF5C}"/>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97A2DD3A-6835-35A3-3527-E5A4C160E801}"/>
              </a:ext>
            </a:extLst>
          </p:cNvPr>
          <p:cNvSpPr>
            <a:spLocks noGrp="1"/>
          </p:cNvSpPr>
          <p:nvPr>
            <p:ph type="dt" sz="half" idx="10"/>
          </p:nvPr>
        </p:nvSpPr>
        <p:spPr/>
        <p:txBody>
          <a:bodyPr/>
          <a:lstStyle/>
          <a:p>
            <a:fld id="{A6890590-5E72-934D-857E-CEB781B0F772}" type="datetimeFigureOut">
              <a:rPr lang="fr-FR" smtClean="0"/>
              <a:t>25/05/2025</a:t>
            </a:fld>
            <a:endParaRPr lang="fr-FR"/>
          </a:p>
        </p:txBody>
      </p:sp>
      <p:sp>
        <p:nvSpPr>
          <p:cNvPr id="8" name="Espace réservé du pied de page 7">
            <a:extLst>
              <a:ext uri="{FF2B5EF4-FFF2-40B4-BE49-F238E27FC236}">
                <a16:creationId xmlns:a16="http://schemas.microsoft.com/office/drawing/2014/main" id="{6B257E72-D68F-6729-72C6-49BBCB99EA60}"/>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E89F61E3-612B-DC92-5B9F-CCC60B2C58E7}"/>
              </a:ext>
            </a:extLst>
          </p:cNvPr>
          <p:cNvSpPr>
            <a:spLocks noGrp="1"/>
          </p:cNvSpPr>
          <p:nvPr>
            <p:ph type="sldNum" sz="quarter" idx="12"/>
          </p:nvPr>
        </p:nvSpPr>
        <p:spPr/>
        <p:txBody>
          <a:bodyPr/>
          <a:lstStyle/>
          <a:p>
            <a:fld id="{5A54E4F6-3063-7D4F-8A0A-994BB7CBDC8F}" type="slidenum">
              <a:rPr lang="fr-FR" smtClean="0"/>
              <a:t>‹N°›</a:t>
            </a:fld>
            <a:endParaRPr lang="fr-FR"/>
          </a:p>
        </p:txBody>
      </p:sp>
    </p:spTree>
    <p:extLst>
      <p:ext uri="{BB962C8B-B14F-4D97-AF65-F5344CB8AC3E}">
        <p14:creationId xmlns:p14="http://schemas.microsoft.com/office/powerpoint/2010/main" val="171436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986FA4-362A-EDD1-61C7-B0C731B9E203}"/>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520FBE27-E9ED-E0C3-24F5-BAA81B957E00}"/>
              </a:ext>
            </a:extLst>
          </p:cNvPr>
          <p:cNvSpPr>
            <a:spLocks noGrp="1"/>
          </p:cNvSpPr>
          <p:nvPr>
            <p:ph type="dt" sz="half" idx="10"/>
          </p:nvPr>
        </p:nvSpPr>
        <p:spPr/>
        <p:txBody>
          <a:bodyPr/>
          <a:lstStyle/>
          <a:p>
            <a:fld id="{A6890590-5E72-934D-857E-CEB781B0F772}" type="datetimeFigureOut">
              <a:rPr lang="fr-FR" smtClean="0"/>
              <a:t>25/05/2025</a:t>
            </a:fld>
            <a:endParaRPr lang="fr-FR"/>
          </a:p>
        </p:txBody>
      </p:sp>
      <p:sp>
        <p:nvSpPr>
          <p:cNvPr id="4" name="Espace réservé du pied de page 3">
            <a:extLst>
              <a:ext uri="{FF2B5EF4-FFF2-40B4-BE49-F238E27FC236}">
                <a16:creationId xmlns:a16="http://schemas.microsoft.com/office/drawing/2014/main" id="{D0702DA9-0263-DBA6-87D4-DAD71EE3BC2D}"/>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55B50414-7F48-4E1D-8F5D-8B9C299C937F}"/>
              </a:ext>
            </a:extLst>
          </p:cNvPr>
          <p:cNvSpPr>
            <a:spLocks noGrp="1"/>
          </p:cNvSpPr>
          <p:nvPr>
            <p:ph type="sldNum" sz="quarter" idx="12"/>
          </p:nvPr>
        </p:nvSpPr>
        <p:spPr/>
        <p:txBody>
          <a:bodyPr/>
          <a:lstStyle/>
          <a:p>
            <a:fld id="{5A54E4F6-3063-7D4F-8A0A-994BB7CBDC8F}" type="slidenum">
              <a:rPr lang="fr-FR" smtClean="0"/>
              <a:t>‹N°›</a:t>
            </a:fld>
            <a:endParaRPr lang="fr-FR"/>
          </a:p>
        </p:txBody>
      </p:sp>
    </p:spTree>
    <p:extLst>
      <p:ext uri="{BB962C8B-B14F-4D97-AF65-F5344CB8AC3E}">
        <p14:creationId xmlns:p14="http://schemas.microsoft.com/office/powerpoint/2010/main" val="2258095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1C74BC1-C249-00F9-D44F-8DDC67196591}"/>
              </a:ext>
            </a:extLst>
          </p:cNvPr>
          <p:cNvSpPr>
            <a:spLocks noGrp="1"/>
          </p:cNvSpPr>
          <p:nvPr>
            <p:ph type="dt" sz="half" idx="10"/>
          </p:nvPr>
        </p:nvSpPr>
        <p:spPr/>
        <p:txBody>
          <a:bodyPr/>
          <a:lstStyle/>
          <a:p>
            <a:fld id="{A6890590-5E72-934D-857E-CEB781B0F772}" type="datetimeFigureOut">
              <a:rPr lang="fr-FR" smtClean="0"/>
              <a:t>25/05/2025</a:t>
            </a:fld>
            <a:endParaRPr lang="fr-FR"/>
          </a:p>
        </p:txBody>
      </p:sp>
      <p:sp>
        <p:nvSpPr>
          <p:cNvPr id="3" name="Espace réservé du pied de page 2">
            <a:extLst>
              <a:ext uri="{FF2B5EF4-FFF2-40B4-BE49-F238E27FC236}">
                <a16:creationId xmlns:a16="http://schemas.microsoft.com/office/drawing/2014/main" id="{668D5735-BF6E-2FE9-0501-887A05CB1A4E}"/>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73C0E104-60C1-F9BF-DD8C-81F49D964BA0}"/>
              </a:ext>
            </a:extLst>
          </p:cNvPr>
          <p:cNvSpPr>
            <a:spLocks noGrp="1"/>
          </p:cNvSpPr>
          <p:nvPr>
            <p:ph type="sldNum" sz="quarter" idx="12"/>
          </p:nvPr>
        </p:nvSpPr>
        <p:spPr/>
        <p:txBody>
          <a:bodyPr/>
          <a:lstStyle/>
          <a:p>
            <a:fld id="{5A54E4F6-3063-7D4F-8A0A-994BB7CBDC8F}" type="slidenum">
              <a:rPr lang="fr-FR" smtClean="0"/>
              <a:t>‹N°›</a:t>
            </a:fld>
            <a:endParaRPr lang="fr-FR"/>
          </a:p>
        </p:txBody>
      </p:sp>
    </p:spTree>
    <p:extLst>
      <p:ext uri="{BB962C8B-B14F-4D97-AF65-F5344CB8AC3E}">
        <p14:creationId xmlns:p14="http://schemas.microsoft.com/office/powerpoint/2010/main" val="1879698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449988-7D68-FEC1-CA85-91319FE7C1A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D9EE325E-3E61-852D-6ED2-7BAD419BDF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CD4A5D73-D9C3-3655-2513-9CA7E3F2CB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E735FC6-6A15-4D6C-007F-B98C5469B0DD}"/>
              </a:ext>
            </a:extLst>
          </p:cNvPr>
          <p:cNvSpPr>
            <a:spLocks noGrp="1"/>
          </p:cNvSpPr>
          <p:nvPr>
            <p:ph type="dt" sz="half" idx="10"/>
          </p:nvPr>
        </p:nvSpPr>
        <p:spPr/>
        <p:txBody>
          <a:bodyPr/>
          <a:lstStyle/>
          <a:p>
            <a:fld id="{A6890590-5E72-934D-857E-CEB781B0F772}" type="datetimeFigureOut">
              <a:rPr lang="fr-FR" smtClean="0"/>
              <a:t>25/05/2025</a:t>
            </a:fld>
            <a:endParaRPr lang="fr-FR"/>
          </a:p>
        </p:txBody>
      </p:sp>
      <p:sp>
        <p:nvSpPr>
          <p:cNvPr id="6" name="Espace réservé du pied de page 5">
            <a:extLst>
              <a:ext uri="{FF2B5EF4-FFF2-40B4-BE49-F238E27FC236}">
                <a16:creationId xmlns:a16="http://schemas.microsoft.com/office/drawing/2014/main" id="{4C25B990-C845-E153-FE4B-644DBA317EB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5E0A659-9FF8-0CC3-607A-C7AA0B28B6C7}"/>
              </a:ext>
            </a:extLst>
          </p:cNvPr>
          <p:cNvSpPr>
            <a:spLocks noGrp="1"/>
          </p:cNvSpPr>
          <p:nvPr>
            <p:ph type="sldNum" sz="quarter" idx="12"/>
          </p:nvPr>
        </p:nvSpPr>
        <p:spPr/>
        <p:txBody>
          <a:bodyPr/>
          <a:lstStyle/>
          <a:p>
            <a:fld id="{5A54E4F6-3063-7D4F-8A0A-994BB7CBDC8F}" type="slidenum">
              <a:rPr lang="fr-FR" smtClean="0"/>
              <a:t>‹N°›</a:t>
            </a:fld>
            <a:endParaRPr lang="fr-FR"/>
          </a:p>
        </p:txBody>
      </p:sp>
    </p:spTree>
    <p:extLst>
      <p:ext uri="{BB962C8B-B14F-4D97-AF65-F5344CB8AC3E}">
        <p14:creationId xmlns:p14="http://schemas.microsoft.com/office/powerpoint/2010/main" val="1514363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9DE05B-B70B-443F-A89C-53FE558430A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BB8A471C-78B7-224A-AA9D-CE243D78C5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AC5F26BF-6F76-026B-E11E-496E75559C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279801C-B3CF-A1CB-528C-159032CA3BAD}"/>
              </a:ext>
            </a:extLst>
          </p:cNvPr>
          <p:cNvSpPr>
            <a:spLocks noGrp="1"/>
          </p:cNvSpPr>
          <p:nvPr>
            <p:ph type="dt" sz="half" idx="10"/>
          </p:nvPr>
        </p:nvSpPr>
        <p:spPr/>
        <p:txBody>
          <a:bodyPr/>
          <a:lstStyle/>
          <a:p>
            <a:fld id="{A6890590-5E72-934D-857E-CEB781B0F772}" type="datetimeFigureOut">
              <a:rPr lang="fr-FR" smtClean="0"/>
              <a:t>25/05/2025</a:t>
            </a:fld>
            <a:endParaRPr lang="fr-FR"/>
          </a:p>
        </p:txBody>
      </p:sp>
      <p:sp>
        <p:nvSpPr>
          <p:cNvPr id="6" name="Espace réservé du pied de page 5">
            <a:extLst>
              <a:ext uri="{FF2B5EF4-FFF2-40B4-BE49-F238E27FC236}">
                <a16:creationId xmlns:a16="http://schemas.microsoft.com/office/drawing/2014/main" id="{8723EE69-B4AA-0083-31A8-4D01E232D7F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CBD6136-05EB-A5CC-614E-ACBFD80772C8}"/>
              </a:ext>
            </a:extLst>
          </p:cNvPr>
          <p:cNvSpPr>
            <a:spLocks noGrp="1"/>
          </p:cNvSpPr>
          <p:nvPr>
            <p:ph type="sldNum" sz="quarter" idx="12"/>
          </p:nvPr>
        </p:nvSpPr>
        <p:spPr/>
        <p:txBody>
          <a:bodyPr/>
          <a:lstStyle/>
          <a:p>
            <a:fld id="{5A54E4F6-3063-7D4F-8A0A-994BB7CBDC8F}" type="slidenum">
              <a:rPr lang="fr-FR" smtClean="0"/>
              <a:t>‹N°›</a:t>
            </a:fld>
            <a:endParaRPr lang="fr-FR"/>
          </a:p>
        </p:txBody>
      </p:sp>
    </p:spTree>
    <p:extLst>
      <p:ext uri="{BB962C8B-B14F-4D97-AF65-F5344CB8AC3E}">
        <p14:creationId xmlns:p14="http://schemas.microsoft.com/office/powerpoint/2010/main" val="2949235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73CFB9C-B7C2-364C-59F8-56F3056E23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66C33174-4E3F-B921-7412-C3A412537D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B089D27-5DCD-8CB3-DAA2-408E85D922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890590-5E72-934D-857E-CEB781B0F772}" type="datetimeFigureOut">
              <a:rPr lang="fr-FR" smtClean="0"/>
              <a:t>25/05/2025</a:t>
            </a:fld>
            <a:endParaRPr lang="fr-FR"/>
          </a:p>
        </p:txBody>
      </p:sp>
      <p:sp>
        <p:nvSpPr>
          <p:cNvPr id="5" name="Espace réservé du pied de page 4">
            <a:extLst>
              <a:ext uri="{FF2B5EF4-FFF2-40B4-BE49-F238E27FC236}">
                <a16:creationId xmlns:a16="http://schemas.microsoft.com/office/drawing/2014/main" id="{50966B41-10A6-1E26-F1A2-6226CC1B2F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71A743C1-4674-1D75-F330-0D0785968C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54E4F6-3063-7D4F-8A0A-994BB7CBDC8F}" type="slidenum">
              <a:rPr lang="fr-FR" smtClean="0"/>
              <a:t>‹N°›</a:t>
            </a:fld>
            <a:endParaRPr lang="fr-FR"/>
          </a:p>
        </p:txBody>
      </p:sp>
    </p:spTree>
    <p:extLst>
      <p:ext uri="{BB962C8B-B14F-4D97-AF65-F5344CB8AC3E}">
        <p14:creationId xmlns:p14="http://schemas.microsoft.com/office/powerpoint/2010/main" val="14929857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764605-EE1D-DF85-B5AE-77E5B713FBA9}"/>
              </a:ext>
            </a:extLst>
          </p:cNvPr>
          <p:cNvSpPr>
            <a:spLocks noGrp="1"/>
          </p:cNvSpPr>
          <p:nvPr>
            <p:ph type="ctrTitle"/>
          </p:nvPr>
        </p:nvSpPr>
        <p:spPr>
          <a:xfrm>
            <a:off x="0" y="3429000"/>
            <a:ext cx="12192000" cy="2387600"/>
          </a:xfrm>
        </p:spPr>
        <p:txBody>
          <a:bodyPr>
            <a:normAutofit fontScale="90000"/>
          </a:bodyPr>
          <a:lstStyle/>
          <a:p>
            <a:r>
              <a:rPr lang="fr-SN" b="1" i="0" u="none" strike="noStrike" dirty="0">
                <a:solidFill>
                  <a:srgbClr val="000000"/>
                </a:solidFill>
                <a:effectLst/>
              </a:rPr>
              <a:t>Le rôle du microbiote vaginal dans la persistance des HPV à haut risque oncogène</a:t>
            </a:r>
            <a:endParaRPr lang="fr-SN" b="0" i="0" u="none" strike="noStrike" dirty="0">
              <a:solidFill>
                <a:srgbClr val="000000"/>
              </a:solidFill>
              <a:effectLst/>
            </a:endParaRPr>
          </a:p>
        </p:txBody>
      </p:sp>
      <p:pic>
        <p:nvPicPr>
          <p:cNvPr id="4" name="Picture 2" descr="Chlamydia - Caractéristiques cliniques - Prise en charge - TeachMeObGyn">
            <a:extLst>
              <a:ext uri="{FF2B5EF4-FFF2-40B4-BE49-F238E27FC236}">
                <a16:creationId xmlns:a16="http://schemas.microsoft.com/office/drawing/2014/main" id="{5928B5FF-EEEA-1CF6-6C2D-0F017B930E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7448" y="88392"/>
            <a:ext cx="4477104" cy="3340608"/>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31DD7346-858F-007A-958D-44C8EE32C927}"/>
              </a:ext>
            </a:extLst>
          </p:cNvPr>
          <p:cNvSpPr txBox="1"/>
          <p:nvPr/>
        </p:nvSpPr>
        <p:spPr>
          <a:xfrm>
            <a:off x="4864608" y="5913120"/>
            <a:ext cx="2258054" cy="646331"/>
          </a:xfrm>
          <a:prstGeom prst="rect">
            <a:avLst/>
          </a:prstGeom>
          <a:noFill/>
        </p:spPr>
        <p:txBody>
          <a:bodyPr wrap="none" rtlCol="0">
            <a:spAutoFit/>
          </a:bodyPr>
          <a:lstStyle/>
          <a:p>
            <a:r>
              <a:rPr lang="fr-FR" dirty="0"/>
              <a:t>DR A C NIASSY DIALLO</a:t>
            </a:r>
          </a:p>
          <a:p>
            <a:r>
              <a:rPr lang="fr-FR" dirty="0"/>
              <a:t>PR O GASSAMA</a:t>
            </a:r>
          </a:p>
        </p:txBody>
      </p:sp>
      <p:pic>
        <p:nvPicPr>
          <p:cNvPr id="7" name="Image 6">
            <a:extLst>
              <a:ext uri="{FF2B5EF4-FFF2-40B4-BE49-F238E27FC236}">
                <a16:creationId xmlns:a16="http://schemas.microsoft.com/office/drawing/2014/main" id="{7F8A2CEF-61FD-02D1-2F69-8A1FC79D4519}"/>
              </a:ext>
            </a:extLst>
          </p:cNvPr>
          <p:cNvPicPr>
            <a:picLocks noChangeAspect="1"/>
          </p:cNvPicPr>
          <p:nvPr/>
        </p:nvPicPr>
        <p:blipFill>
          <a:blip r:embed="rId3"/>
          <a:stretch>
            <a:fillRect/>
          </a:stretch>
        </p:blipFill>
        <p:spPr>
          <a:xfrm>
            <a:off x="411074" y="539750"/>
            <a:ext cx="3035300" cy="1003300"/>
          </a:xfrm>
          <a:prstGeom prst="rect">
            <a:avLst/>
          </a:prstGeom>
        </p:spPr>
      </p:pic>
      <p:pic>
        <p:nvPicPr>
          <p:cNvPr id="9" name="Image 8">
            <a:extLst>
              <a:ext uri="{FF2B5EF4-FFF2-40B4-BE49-F238E27FC236}">
                <a16:creationId xmlns:a16="http://schemas.microsoft.com/office/drawing/2014/main" id="{2F7E0AC6-4DC6-A11B-5BE1-4194DC8CE6F5}"/>
              </a:ext>
            </a:extLst>
          </p:cNvPr>
          <p:cNvPicPr>
            <a:picLocks noChangeAspect="1"/>
          </p:cNvPicPr>
          <p:nvPr/>
        </p:nvPicPr>
        <p:blipFill>
          <a:blip r:embed="rId4"/>
          <a:stretch>
            <a:fillRect/>
          </a:stretch>
        </p:blipFill>
        <p:spPr>
          <a:xfrm>
            <a:off x="9698126" y="348488"/>
            <a:ext cx="2082800" cy="1016000"/>
          </a:xfrm>
          <a:prstGeom prst="rect">
            <a:avLst/>
          </a:prstGeom>
        </p:spPr>
      </p:pic>
    </p:spTree>
    <p:extLst>
      <p:ext uri="{BB962C8B-B14F-4D97-AF65-F5344CB8AC3E}">
        <p14:creationId xmlns:p14="http://schemas.microsoft.com/office/powerpoint/2010/main" val="1119573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B94692-7F78-F70A-1DDB-BD588373713A}"/>
              </a:ext>
            </a:extLst>
          </p:cNvPr>
          <p:cNvSpPr>
            <a:spLocks noGrp="1"/>
          </p:cNvSpPr>
          <p:nvPr>
            <p:ph type="title"/>
          </p:nvPr>
        </p:nvSpPr>
        <p:spPr/>
        <p:txBody>
          <a:bodyPr/>
          <a:lstStyle/>
          <a:p>
            <a:r>
              <a:rPr lang="fr-SN" b="1" i="0" u="none" strike="noStrike" dirty="0">
                <a:solidFill>
                  <a:srgbClr val="000000"/>
                </a:solidFill>
                <a:effectLst/>
              </a:rPr>
              <a:t>Microbiome vaginal et HPV</a:t>
            </a:r>
            <a:endParaRPr lang="fr-FR" dirty="0"/>
          </a:p>
        </p:txBody>
      </p:sp>
      <p:sp>
        <p:nvSpPr>
          <p:cNvPr id="3" name="Espace réservé du contenu 2">
            <a:extLst>
              <a:ext uri="{FF2B5EF4-FFF2-40B4-BE49-F238E27FC236}">
                <a16:creationId xmlns:a16="http://schemas.microsoft.com/office/drawing/2014/main" id="{111ABE19-8A12-9D33-A045-E1BA0EF47C4D}"/>
              </a:ext>
            </a:extLst>
          </p:cNvPr>
          <p:cNvSpPr>
            <a:spLocks noGrp="1"/>
          </p:cNvSpPr>
          <p:nvPr>
            <p:ph idx="1"/>
          </p:nvPr>
        </p:nvSpPr>
        <p:spPr/>
        <p:txBody>
          <a:bodyPr/>
          <a:lstStyle/>
          <a:p>
            <a:pPr algn="l">
              <a:buFont typeface="Arial" panose="020B0604020202020204" pitchFamily="34" charset="0"/>
              <a:buChar char="•"/>
            </a:pPr>
            <a:r>
              <a:rPr lang="fr-SN" b="0" i="0" u="none" strike="noStrike" dirty="0">
                <a:solidFill>
                  <a:srgbClr val="000000"/>
                </a:solidFill>
                <a:effectLst/>
              </a:rPr>
              <a:t>Un microbiome dominé par </a:t>
            </a:r>
            <a:r>
              <a:rPr lang="fr-SN" b="0" i="1" u="none" strike="noStrike" dirty="0">
                <a:solidFill>
                  <a:srgbClr val="000000"/>
                </a:solidFill>
                <a:effectLst/>
              </a:rPr>
              <a:t>Lactobacillus </a:t>
            </a:r>
            <a:r>
              <a:rPr lang="fr-SN" b="0" i="1" u="none" strike="noStrike" dirty="0" err="1">
                <a:solidFill>
                  <a:srgbClr val="000000"/>
                </a:solidFill>
                <a:effectLst/>
              </a:rPr>
              <a:t>crispatus</a:t>
            </a:r>
            <a:r>
              <a:rPr lang="fr-SN" b="0" i="0" u="none" strike="noStrike" dirty="0">
                <a:solidFill>
                  <a:srgbClr val="000000"/>
                </a:solidFill>
                <a:effectLst/>
              </a:rPr>
              <a:t> est associé à une meilleure protection contre les infections et une clairance plus rapide du HPV.</a:t>
            </a:r>
          </a:p>
          <a:p>
            <a:pPr algn="l">
              <a:buFont typeface="Arial" panose="020B0604020202020204" pitchFamily="34" charset="0"/>
              <a:buChar char="•"/>
            </a:pPr>
            <a:r>
              <a:rPr lang="fr-SN" b="0" i="0" u="none" strike="noStrike" dirty="0">
                <a:solidFill>
                  <a:srgbClr val="000000"/>
                </a:solidFill>
                <a:effectLst/>
              </a:rPr>
              <a:t>En revanche, un microbiome déséquilibré (dysbiose), avec une prédominance de </a:t>
            </a:r>
            <a:r>
              <a:rPr lang="fr-SN" b="0" i="1" u="none" strike="noStrike" dirty="0" err="1">
                <a:solidFill>
                  <a:srgbClr val="000000"/>
                </a:solidFill>
                <a:effectLst/>
              </a:rPr>
              <a:t>Gardnerella</a:t>
            </a:r>
            <a:r>
              <a:rPr lang="fr-SN" b="0" i="1" u="none" strike="noStrike" dirty="0">
                <a:solidFill>
                  <a:srgbClr val="000000"/>
                </a:solidFill>
                <a:effectLst/>
              </a:rPr>
              <a:t> vaginalis</a:t>
            </a:r>
            <a:r>
              <a:rPr lang="fr-SN" b="0" i="0" u="none" strike="noStrike" dirty="0">
                <a:solidFill>
                  <a:srgbClr val="000000"/>
                </a:solidFill>
                <a:effectLst/>
              </a:rPr>
              <a:t>, </a:t>
            </a:r>
            <a:r>
              <a:rPr lang="fr-SN" b="0" i="1" u="none" strike="noStrike" dirty="0" err="1">
                <a:solidFill>
                  <a:srgbClr val="000000"/>
                </a:solidFill>
                <a:effectLst/>
              </a:rPr>
              <a:t>Atopobium</a:t>
            </a:r>
            <a:r>
              <a:rPr lang="fr-SN" b="0" i="1" u="none" strike="noStrike" dirty="0">
                <a:solidFill>
                  <a:srgbClr val="000000"/>
                </a:solidFill>
                <a:effectLst/>
              </a:rPr>
              <a:t> </a:t>
            </a:r>
            <a:r>
              <a:rPr lang="fr-SN" b="0" i="1" u="none" strike="noStrike" dirty="0" err="1">
                <a:solidFill>
                  <a:srgbClr val="000000"/>
                </a:solidFill>
                <a:effectLst/>
              </a:rPr>
              <a:t>vaginae</a:t>
            </a:r>
            <a:r>
              <a:rPr lang="fr-SN" b="0" i="0" u="none" strike="noStrike" dirty="0">
                <a:solidFill>
                  <a:srgbClr val="000000"/>
                </a:solidFill>
                <a:effectLst/>
              </a:rPr>
              <a:t> et d’autres bactéries anaérobies, est lié à un risque accru de persistance du HPV et à une progression vers des lésions précancéreuses.</a:t>
            </a:r>
          </a:p>
          <a:p>
            <a:endParaRPr lang="fr-FR" dirty="0"/>
          </a:p>
        </p:txBody>
      </p:sp>
    </p:spTree>
    <p:extLst>
      <p:ext uri="{BB962C8B-B14F-4D97-AF65-F5344CB8AC3E}">
        <p14:creationId xmlns:p14="http://schemas.microsoft.com/office/powerpoint/2010/main" val="3047873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actobacillus Crispatus - VB Health - Supplements that work.">
            <a:extLst>
              <a:ext uri="{FF2B5EF4-FFF2-40B4-BE49-F238E27FC236}">
                <a16:creationId xmlns:a16="http://schemas.microsoft.com/office/drawing/2014/main" id="{78274C3C-F7BE-10A1-7A32-81F1DBBDA7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86" y="564624"/>
            <a:ext cx="3730752" cy="2024915"/>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C1FC2611-93E2-3BBD-D5FF-188866D193FC}"/>
              </a:ext>
            </a:extLst>
          </p:cNvPr>
          <p:cNvSpPr txBox="1"/>
          <p:nvPr/>
        </p:nvSpPr>
        <p:spPr>
          <a:xfrm>
            <a:off x="87886" y="0"/>
            <a:ext cx="3646639" cy="461665"/>
          </a:xfrm>
          <a:prstGeom prst="rect">
            <a:avLst/>
          </a:prstGeom>
          <a:noFill/>
        </p:spPr>
        <p:txBody>
          <a:bodyPr wrap="none" rtlCol="0">
            <a:spAutoFit/>
          </a:bodyPr>
          <a:lstStyle/>
          <a:p>
            <a:r>
              <a:rPr lang="fr-FR" sz="2400" b="1" dirty="0"/>
              <a:t>LACTOBACILLUS CRISPATUS</a:t>
            </a:r>
          </a:p>
        </p:txBody>
      </p:sp>
      <p:pic>
        <p:nvPicPr>
          <p:cNvPr id="3076" name="Picture 4" descr="Gardnerella vaginalis (Bacterial vaginosis): Video, Causes, &amp; Meaning |  Osmosis">
            <a:extLst>
              <a:ext uri="{FF2B5EF4-FFF2-40B4-BE49-F238E27FC236}">
                <a16:creationId xmlns:a16="http://schemas.microsoft.com/office/drawing/2014/main" id="{F7CFAC30-8DC2-62A2-5D93-BD59A9D8B6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6580" y="3741683"/>
            <a:ext cx="5191083" cy="291998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Gardnerella vaginalis : c'est quoi et comment la soigner ?">
            <a:extLst>
              <a:ext uri="{FF2B5EF4-FFF2-40B4-BE49-F238E27FC236}">
                <a16:creationId xmlns:a16="http://schemas.microsoft.com/office/drawing/2014/main" id="{93241274-848B-4962-AABA-57B9CE8586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592" y="2961395"/>
            <a:ext cx="5550408" cy="370027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Atopobium vaginae and Prevotella bivia Are Able to ...">
            <a:extLst>
              <a:ext uri="{FF2B5EF4-FFF2-40B4-BE49-F238E27FC236}">
                <a16:creationId xmlns:a16="http://schemas.microsoft.com/office/drawing/2014/main" id="{59D76E64-F5B7-BE60-6AE2-034E7EE528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26580" y="0"/>
            <a:ext cx="5177534" cy="2635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1518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57BB54-3CF0-5EA8-FCF9-44CAB1A212D4}"/>
              </a:ext>
            </a:extLst>
          </p:cNvPr>
          <p:cNvSpPr>
            <a:spLocks noGrp="1"/>
          </p:cNvSpPr>
          <p:nvPr>
            <p:ph type="title"/>
          </p:nvPr>
        </p:nvSpPr>
        <p:spPr/>
        <p:txBody>
          <a:bodyPr/>
          <a:lstStyle/>
          <a:p>
            <a:r>
              <a:rPr lang="fr-SN" b="1" i="0" u="none" strike="noStrike" dirty="0">
                <a:solidFill>
                  <a:srgbClr val="000000"/>
                </a:solidFill>
                <a:effectLst/>
              </a:rPr>
              <a:t>Microbiome pénien et HPV</a:t>
            </a:r>
            <a:br>
              <a:rPr lang="fr-SN" b="0" i="0" u="none" strike="noStrike" dirty="0">
                <a:solidFill>
                  <a:srgbClr val="000000"/>
                </a:solidFill>
                <a:effectLst/>
              </a:rPr>
            </a:br>
            <a:endParaRPr lang="fr-FR" dirty="0"/>
          </a:p>
        </p:txBody>
      </p:sp>
      <p:sp>
        <p:nvSpPr>
          <p:cNvPr id="3" name="Espace réservé du contenu 2">
            <a:extLst>
              <a:ext uri="{FF2B5EF4-FFF2-40B4-BE49-F238E27FC236}">
                <a16:creationId xmlns:a16="http://schemas.microsoft.com/office/drawing/2014/main" id="{49E60EAD-B3F3-4B15-721B-86E9A1EAEF32}"/>
              </a:ext>
            </a:extLst>
          </p:cNvPr>
          <p:cNvSpPr>
            <a:spLocks noGrp="1"/>
          </p:cNvSpPr>
          <p:nvPr>
            <p:ph idx="1"/>
          </p:nvPr>
        </p:nvSpPr>
        <p:spPr/>
        <p:txBody>
          <a:bodyPr/>
          <a:lstStyle/>
          <a:p>
            <a:pPr algn="l">
              <a:buFont typeface="Arial" panose="020B0604020202020204" pitchFamily="34" charset="0"/>
              <a:buChar char="•"/>
            </a:pPr>
            <a:r>
              <a:rPr lang="fr-SN" b="0" i="0" u="none" strike="noStrike" dirty="0">
                <a:solidFill>
                  <a:srgbClr val="000000"/>
                </a:solidFill>
                <a:effectLst/>
              </a:rPr>
              <a:t>Chez l’homme, un microbiome pénien riche en bactéries anaérobies (associé au smegma) peut favoriser l’infection persistante par le HPV et augmenter le risque de transmission.</a:t>
            </a:r>
          </a:p>
          <a:p>
            <a:endParaRPr lang="fr-FR" dirty="0"/>
          </a:p>
        </p:txBody>
      </p:sp>
    </p:spTree>
    <p:extLst>
      <p:ext uri="{BB962C8B-B14F-4D97-AF65-F5344CB8AC3E}">
        <p14:creationId xmlns:p14="http://schemas.microsoft.com/office/powerpoint/2010/main" val="1658661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271703-AB6A-B03A-206C-6E287B6BF800}"/>
              </a:ext>
            </a:extLst>
          </p:cNvPr>
          <p:cNvSpPr>
            <a:spLocks noGrp="1"/>
          </p:cNvSpPr>
          <p:nvPr>
            <p:ph type="title"/>
          </p:nvPr>
        </p:nvSpPr>
        <p:spPr/>
        <p:txBody>
          <a:bodyPr/>
          <a:lstStyle/>
          <a:p>
            <a:r>
              <a:rPr lang="fr-SN" b="1" i="0" u="none" strike="noStrike" dirty="0">
                <a:solidFill>
                  <a:srgbClr val="000000"/>
                </a:solidFill>
                <a:effectLst/>
              </a:rPr>
              <a:t>HPV et co-infections génitales</a:t>
            </a:r>
            <a:br>
              <a:rPr lang="fr-SN" b="1" i="0" u="none" strike="noStrike" dirty="0">
                <a:solidFill>
                  <a:srgbClr val="000000"/>
                </a:solidFill>
                <a:effectLst/>
              </a:rPr>
            </a:br>
            <a:endParaRPr lang="fr-FR" dirty="0"/>
          </a:p>
        </p:txBody>
      </p:sp>
      <p:sp>
        <p:nvSpPr>
          <p:cNvPr id="3" name="Espace réservé du contenu 2">
            <a:extLst>
              <a:ext uri="{FF2B5EF4-FFF2-40B4-BE49-F238E27FC236}">
                <a16:creationId xmlns:a16="http://schemas.microsoft.com/office/drawing/2014/main" id="{B431070E-8436-CE31-06D7-E03E09223641}"/>
              </a:ext>
            </a:extLst>
          </p:cNvPr>
          <p:cNvSpPr>
            <a:spLocks noGrp="1"/>
          </p:cNvSpPr>
          <p:nvPr>
            <p:ph idx="1"/>
          </p:nvPr>
        </p:nvSpPr>
        <p:spPr/>
        <p:txBody>
          <a:bodyPr>
            <a:normAutofit/>
          </a:bodyPr>
          <a:lstStyle/>
          <a:p>
            <a:pPr marL="0" indent="0" algn="l">
              <a:buNone/>
            </a:pPr>
            <a:r>
              <a:rPr lang="fr-SN" b="0" i="0" u="none" strike="noStrike" dirty="0">
                <a:solidFill>
                  <a:srgbClr val="000000"/>
                </a:solidFill>
                <a:effectLst/>
              </a:rPr>
              <a:t>Le HPV peut être associé à d’autres infections sexuellement transmissibles (IST) et déséquilibres microbiens :</a:t>
            </a:r>
          </a:p>
          <a:p>
            <a:pPr algn="l">
              <a:buFont typeface="Arial" panose="020B0604020202020204" pitchFamily="34" charset="0"/>
              <a:buChar char="•"/>
            </a:pPr>
            <a:r>
              <a:rPr lang="fr-SN" b="1" i="0" u="none" strike="noStrike" dirty="0" err="1">
                <a:solidFill>
                  <a:srgbClr val="000000"/>
                </a:solidFill>
                <a:effectLst/>
              </a:rPr>
              <a:t>Vaginose</a:t>
            </a:r>
            <a:r>
              <a:rPr lang="fr-SN" b="1" i="0" u="none" strike="noStrike" dirty="0">
                <a:solidFill>
                  <a:srgbClr val="000000"/>
                </a:solidFill>
                <a:effectLst/>
              </a:rPr>
              <a:t> bactérienne</a:t>
            </a:r>
            <a:r>
              <a:rPr lang="fr-SN" b="0" i="0" u="none" strike="noStrike" dirty="0">
                <a:solidFill>
                  <a:srgbClr val="000000"/>
                </a:solidFill>
                <a:effectLst/>
              </a:rPr>
              <a:t> : un déséquilibre du microbiome vaginal favorise la persistance du HPV.</a:t>
            </a:r>
          </a:p>
          <a:p>
            <a:pPr algn="l">
              <a:buFont typeface="Arial" panose="020B0604020202020204" pitchFamily="34" charset="0"/>
              <a:buChar char="•"/>
            </a:pPr>
            <a:r>
              <a:rPr lang="fr-SN" b="1" i="0" u="none" strike="noStrike" dirty="0">
                <a:solidFill>
                  <a:srgbClr val="000000"/>
                </a:solidFill>
                <a:effectLst/>
              </a:rPr>
              <a:t>Infections à Chlamydia trachomatis</a:t>
            </a:r>
            <a:r>
              <a:rPr lang="fr-SN" b="0" i="0" u="none" strike="noStrike" dirty="0">
                <a:solidFill>
                  <a:srgbClr val="000000"/>
                </a:solidFill>
                <a:effectLst/>
              </a:rPr>
              <a:t> : peuvent exacerber l’inflammation et augmenter le risque de progression vers des lésions cervicales précancéreuses.</a:t>
            </a:r>
          </a:p>
          <a:p>
            <a:pPr algn="l">
              <a:buFont typeface="Arial" panose="020B0604020202020204" pitchFamily="34" charset="0"/>
              <a:buChar char="•"/>
            </a:pPr>
            <a:r>
              <a:rPr lang="fr-SN" b="1" i="0" u="none" strike="noStrike" dirty="0">
                <a:solidFill>
                  <a:srgbClr val="000000"/>
                </a:solidFill>
                <a:effectLst/>
              </a:rPr>
              <a:t>VIH</a:t>
            </a:r>
            <a:r>
              <a:rPr lang="fr-SN" b="0" i="0" u="none" strike="noStrike" dirty="0">
                <a:solidFill>
                  <a:srgbClr val="000000"/>
                </a:solidFill>
                <a:effectLst/>
              </a:rPr>
              <a:t> : le HPV est plus fréquent et persistant chez les personnes immunodéprimées.</a:t>
            </a:r>
          </a:p>
          <a:p>
            <a:endParaRPr lang="fr-FR" dirty="0"/>
          </a:p>
        </p:txBody>
      </p:sp>
    </p:spTree>
    <p:extLst>
      <p:ext uri="{BB962C8B-B14F-4D97-AF65-F5344CB8AC3E}">
        <p14:creationId xmlns:p14="http://schemas.microsoft.com/office/powerpoint/2010/main" val="2009955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4C4639-AB3E-BC3A-0032-3DA421FB265C}"/>
              </a:ext>
            </a:extLst>
          </p:cNvPr>
          <p:cNvSpPr>
            <a:spLocks noGrp="1"/>
          </p:cNvSpPr>
          <p:nvPr>
            <p:ph type="title"/>
          </p:nvPr>
        </p:nvSpPr>
        <p:spPr/>
        <p:txBody>
          <a:bodyPr/>
          <a:lstStyle/>
          <a:p>
            <a:r>
              <a:rPr lang="fr-SN" b="1" i="0" u="none" strike="noStrike" dirty="0">
                <a:solidFill>
                  <a:srgbClr val="000000"/>
                </a:solidFill>
                <a:effectLst/>
              </a:rPr>
              <a:t>Prévention et prise en charge</a:t>
            </a:r>
            <a:endParaRPr lang="fr-FR" dirty="0"/>
          </a:p>
        </p:txBody>
      </p:sp>
      <p:sp>
        <p:nvSpPr>
          <p:cNvPr id="3" name="Espace réservé du contenu 2">
            <a:extLst>
              <a:ext uri="{FF2B5EF4-FFF2-40B4-BE49-F238E27FC236}">
                <a16:creationId xmlns:a16="http://schemas.microsoft.com/office/drawing/2014/main" id="{2E176634-6503-7FA3-53E8-9427BDC5AD4B}"/>
              </a:ext>
            </a:extLst>
          </p:cNvPr>
          <p:cNvSpPr>
            <a:spLocks noGrp="1"/>
          </p:cNvSpPr>
          <p:nvPr>
            <p:ph idx="1"/>
          </p:nvPr>
        </p:nvSpPr>
        <p:spPr/>
        <p:txBody>
          <a:bodyPr/>
          <a:lstStyle/>
          <a:p>
            <a:pPr algn="l">
              <a:buFont typeface="Arial" panose="020B0604020202020204" pitchFamily="34" charset="0"/>
              <a:buChar char="•"/>
            </a:pPr>
            <a:r>
              <a:rPr lang="fr-SN" b="1" i="0" u="none" strike="noStrike" dirty="0">
                <a:solidFill>
                  <a:srgbClr val="000000"/>
                </a:solidFill>
                <a:effectLst/>
              </a:rPr>
              <a:t>Vaccination contre le HPV</a:t>
            </a:r>
            <a:r>
              <a:rPr lang="fr-SN" b="0" i="0" u="none" strike="noStrike" dirty="0">
                <a:solidFill>
                  <a:srgbClr val="000000"/>
                </a:solidFill>
                <a:effectLst/>
              </a:rPr>
              <a:t> (Gardasil 9, Cervarix) pour prévenir les infections à haut risque oncogène.</a:t>
            </a:r>
          </a:p>
          <a:p>
            <a:pPr algn="l">
              <a:buFont typeface="Arial" panose="020B0604020202020204" pitchFamily="34" charset="0"/>
              <a:buChar char="•"/>
            </a:pPr>
            <a:r>
              <a:rPr lang="fr-SN" b="1" i="0" u="none" strike="noStrike" dirty="0">
                <a:solidFill>
                  <a:srgbClr val="000000"/>
                </a:solidFill>
                <a:effectLst/>
              </a:rPr>
              <a:t>Maintien d’un microbiome sain</a:t>
            </a:r>
            <a:r>
              <a:rPr lang="fr-SN" b="0" i="0" u="none" strike="noStrike" dirty="0">
                <a:solidFill>
                  <a:srgbClr val="000000"/>
                </a:solidFill>
                <a:effectLst/>
              </a:rPr>
              <a:t> via des probiotiques et une bonne hygiène intime.</a:t>
            </a:r>
          </a:p>
          <a:p>
            <a:pPr algn="l">
              <a:buFont typeface="Arial" panose="020B0604020202020204" pitchFamily="34" charset="0"/>
              <a:buChar char="•"/>
            </a:pPr>
            <a:r>
              <a:rPr lang="fr-SN" b="1" i="0" u="none" strike="noStrike" dirty="0">
                <a:solidFill>
                  <a:srgbClr val="000000"/>
                </a:solidFill>
                <a:effectLst/>
              </a:rPr>
              <a:t>Dépistage régulier</a:t>
            </a:r>
            <a:r>
              <a:rPr lang="fr-SN" b="0" i="0" u="none" strike="noStrike" dirty="0">
                <a:solidFill>
                  <a:srgbClr val="000000"/>
                </a:solidFill>
                <a:effectLst/>
              </a:rPr>
              <a:t> (test HPV, frottis cervico-utérin) pour détecter les lésions précancéreuses précocement.</a:t>
            </a:r>
          </a:p>
          <a:p>
            <a:pPr algn="l">
              <a:buFont typeface="Arial" panose="020B0604020202020204" pitchFamily="34" charset="0"/>
              <a:buChar char="•"/>
            </a:pPr>
            <a:r>
              <a:rPr lang="fr-SN" b="1" i="0" u="none" strike="noStrike" dirty="0">
                <a:solidFill>
                  <a:srgbClr val="000000"/>
                </a:solidFill>
                <a:effectLst/>
              </a:rPr>
              <a:t>Traitement des co-infections</a:t>
            </a:r>
            <a:r>
              <a:rPr lang="fr-SN" b="0" i="0" u="none" strike="noStrike" dirty="0">
                <a:solidFill>
                  <a:srgbClr val="000000"/>
                </a:solidFill>
                <a:effectLst/>
              </a:rPr>
              <a:t> pour limiter l’inflammation et la persistance du HPV.</a:t>
            </a:r>
          </a:p>
          <a:p>
            <a:endParaRPr lang="fr-FR" dirty="0"/>
          </a:p>
        </p:txBody>
      </p:sp>
    </p:spTree>
    <p:extLst>
      <p:ext uri="{BB962C8B-B14F-4D97-AF65-F5344CB8AC3E}">
        <p14:creationId xmlns:p14="http://schemas.microsoft.com/office/powerpoint/2010/main" val="1931230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EE195C-2929-C500-FCD2-417720B6233E}"/>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29BB9CB1-6882-63CA-45D6-4FD340CBAECB}"/>
              </a:ext>
            </a:extLst>
          </p:cNvPr>
          <p:cNvSpPr>
            <a:spLocks noGrp="1"/>
          </p:cNvSpPr>
          <p:nvPr>
            <p:ph idx="1"/>
          </p:nvPr>
        </p:nvSpPr>
        <p:spPr/>
        <p:txBody>
          <a:bodyPr/>
          <a:lstStyle/>
          <a:p>
            <a:endParaRPr lang="fr-FR"/>
          </a:p>
        </p:txBody>
      </p:sp>
      <p:pic>
        <p:nvPicPr>
          <p:cNvPr id="2050" name="Picture 2" descr="Co-infection VIH et hépatite B · devsante.org">
            <a:extLst>
              <a:ext uri="{FF2B5EF4-FFF2-40B4-BE49-F238E27FC236}">
                <a16:creationId xmlns:a16="http://schemas.microsoft.com/office/drawing/2014/main" id="{59181F4F-664C-489C-F736-4C90060167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738" y="0"/>
            <a:ext cx="108029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77062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873C48-6241-9B75-2F35-CD169A2D7E07}"/>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7680338A-42A5-28B1-5D23-F9D7C0BEF96E}"/>
              </a:ext>
            </a:extLst>
          </p:cNvPr>
          <p:cNvSpPr>
            <a:spLocks noGrp="1"/>
          </p:cNvSpPr>
          <p:nvPr>
            <p:ph idx="1"/>
          </p:nvPr>
        </p:nvSpPr>
        <p:spPr/>
        <p:txBody>
          <a:bodyPr/>
          <a:lstStyle/>
          <a:p>
            <a:endParaRPr lang="fr-FR"/>
          </a:p>
        </p:txBody>
      </p:sp>
      <p:pic>
        <p:nvPicPr>
          <p:cNvPr id="1026" name="Picture 2" descr="Prise en charge de la co-infection VIH-VHC – FMC-HGE">
            <a:extLst>
              <a:ext uri="{FF2B5EF4-FFF2-40B4-BE49-F238E27FC236}">
                <a16:creationId xmlns:a16="http://schemas.microsoft.com/office/drawing/2014/main" id="{A07A92EA-B1D0-6607-932A-2A239FFBE7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899392" cy="6425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62938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A9EB5A-7502-7472-2A32-275FA15AA764}"/>
              </a:ext>
            </a:extLst>
          </p:cNvPr>
          <p:cNvSpPr>
            <a:spLocks noGrp="1"/>
          </p:cNvSpPr>
          <p:nvPr>
            <p:ph type="title"/>
          </p:nvPr>
        </p:nvSpPr>
        <p:spPr/>
        <p:txBody>
          <a:bodyPr/>
          <a:lstStyle/>
          <a:p>
            <a:r>
              <a:rPr lang="fr-FR" dirty="0"/>
              <a:t>PROBIOTIQUES VAGINAUX</a:t>
            </a:r>
          </a:p>
        </p:txBody>
      </p:sp>
      <p:sp>
        <p:nvSpPr>
          <p:cNvPr id="3" name="Espace réservé du contenu 2">
            <a:extLst>
              <a:ext uri="{FF2B5EF4-FFF2-40B4-BE49-F238E27FC236}">
                <a16:creationId xmlns:a16="http://schemas.microsoft.com/office/drawing/2014/main" id="{4E305330-F2EB-88EE-FBD4-A10154CBC0B0}"/>
              </a:ext>
            </a:extLst>
          </p:cNvPr>
          <p:cNvSpPr>
            <a:spLocks noGrp="1"/>
          </p:cNvSpPr>
          <p:nvPr>
            <p:ph idx="1"/>
          </p:nvPr>
        </p:nvSpPr>
        <p:spPr/>
        <p:txBody>
          <a:bodyPr/>
          <a:lstStyle/>
          <a:p>
            <a:r>
              <a:rPr lang="fr-SN" b="0" i="0" u="none" strike="noStrike" dirty="0">
                <a:solidFill>
                  <a:srgbClr val="000000"/>
                </a:solidFill>
                <a:effectLst/>
                <a:latin typeface="-webkit-standard"/>
              </a:rPr>
              <a:t>Les </a:t>
            </a:r>
            <a:r>
              <a:rPr lang="fr-SN" b="1" i="0" u="none" strike="noStrike" dirty="0">
                <a:solidFill>
                  <a:srgbClr val="000000"/>
                </a:solidFill>
                <a:effectLst/>
              </a:rPr>
              <a:t>probiotiques vaginaux</a:t>
            </a:r>
            <a:r>
              <a:rPr lang="fr-SN" b="0" i="0" u="none" strike="noStrike" dirty="0">
                <a:solidFill>
                  <a:srgbClr val="000000"/>
                </a:solidFill>
                <a:effectLst/>
                <a:latin typeface="-webkit-standard"/>
              </a:rPr>
              <a:t> sont des micro-organismes vivants, principalement des lactobacilles, qui jouent un rôle essentiel dans le maintien de l'équilibre de la flore vaginale. Ils contribuent à prévenir les infections en inhibant la croissance de micro-organismes pathogènes.</a:t>
            </a:r>
            <a:endParaRPr lang="fr-FR" dirty="0"/>
          </a:p>
        </p:txBody>
      </p:sp>
    </p:spTree>
    <p:extLst>
      <p:ext uri="{BB962C8B-B14F-4D97-AF65-F5344CB8AC3E}">
        <p14:creationId xmlns:p14="http://schemas.microsoft.com/office/powerpoint/2010/main" val="25956760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66D24C-C7C4-4001-D9F2-0EDBACCFC892}"/>
              </a:ext>
            </a:extLst>
          </p:cNvPr>
          <p:cNvSpPr>
            <a:spLocks noGrp="1"/>
          </p:cNvSpPr>
          <p:nvPr>
            <p:ph type="title"/>
          </p:nvPr>
        </p:nvSpPr>
        <p:spPr/>
        <p:txBody>
          <a:bodyPr/>
          <a:lstStyle/>
          <a:p>
            <a:r>
              <a:rPr lang="fr-FR" dirty="0"/>
              <a:t>PROBIOTIQUES VAGINAUX</a:t>
            </a:r>
          </a:p>
        </p:txBody>
      </p:sp>
      <p:sp>
        <p:nvSpPr>
          <p:cNvPr id="3" name="Espace réservé du contenu 2">
            <a:extLst>
              <a:ext uri="{FF2B5EF4-FFF2-40B4-BE49-F238E27FC236}">
                <a16:creationId xmlns:a16="http://schemas.microsoft.com/office/drawing/2014/main" id="{9C07979E-5DCB-17A5-62EF-6A3008B89C1A}"/>
              </a:ext>
            </a:extLst>
          </p:cNvPr>
          <p:cNvSpPr>
            <a:spLocks noGrp="1"/>
          </p:cNvSpPr>
          <p:nvPr>
            <p:ph idx="1"/>
          </p:nvPr>
        </p:nvSpPr>
        <p:spPr/>
        <p:txBody>
          <a:bodyPr/>
          <a:lstStyle/>
          <a:p>
            <a:r>
              <a:rPr lang="fr-SN" b="1" dirty="0"/>
              <a:t>Prévention des infections</a:t>
            </a:r>
            <a:r>
              <a:rPr lang="fr-SN" dirty="0"/>
              <a:t> : Les lactobacilles produisent de l'acide lactique, abaissant le pH vaginal et créant un environnement défavorable aux agents pathogènes. Cette acidification naturelle aide à prévenir des infections telles que la </a:t>
            </a:r>
            <a:r>
              <a:rPr lang="fr-SN" dirty="0" err="1"/>
              <a:t>vaginose</a:t>
            </a:r>
            <a:r>
              <a:rPr lang="fr-SN" dirty="0"/>
              <a:t> bactérienne et les mycoses vaginales. </a:t>
            </a:r>
          </a:p>
          <a:p>
            <a:r>
              <a:rPr lang="fr-SN" b="1" dirty="0"/>
              <a:t>Rétablissement de la flore après un déséquilibre</a:t>
            </a:r>
            <a:r>
              <a:rPr lang="fr-SN" dirty="0"/>
              <a:t> : Après des traitements antibiotiques ou des infections, l'utilisation de probiotiques peut aider à restaurer une flore vaginale saine, réduisant ainsi le risque de récidive.</a:t>
            </a:r>
          </a:p>
          <a:p>
            <a:endParaRPr lang="fr-FR" dirty="0"/>
          </a:p>
        </p:txBody>
      </p:sp>
    </p:spTree>
    <p:extLst>
      <p:ext uri="{BB962C8B-B14F-4D97-AF65-F5344CB8AC3E}">
        <p14:creationId xmlns:p14="http://schemas.microsoft.com/office/powerpoint/2010/main" val="5682722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EE035D-765C-5B87-71BE-51E55D7030A6}"/>
              </a:ext>
            </a:extLst>
          </p:cNvPr>
          <p:cNvSpPr>
            <a:spLocks noGrp="1"/>
          </p:cNvSpPr>
          <p:nvPr>
            <p:ph type="title"/>
          </p:nvPr>
        </p:nvSpPr>
        <p:spPr/>
        <p:txBody>
          <a:bodyPr/>
          <a:lstStyle/>
          <a:p>
            <a:r>
              <a:rPr lang="fr-SN" b="1" i="0" u="none" strike="noStrike" dirty="0">
                <a:solidFill>
                  <a:srgbClr val="000000"/>
                </a:solidFill>
                <a:effectLst/>
              </a:rPr>
              <a:t>Utilisation des probiotiques vaginaux :</a:t>
            </a:r>
            <a:endParaRPr lang="fr-FR" dirty="0"/>
          </a:p>
        </p:txBody>
      </p:sp>
      <p:sp>
        <p:nvSpPr>
          <p:cNvPr id="3" name="Espace réservé du contenu 2">
            <a:extLst>
              <a:ext uri="{FF2B5EF4-FFF2-40B4-BE49-F238E27FC236}">
                <a16:creationId xmlns:a16="http://schemas.microsoft.com/office/drawing/2014/main" id="{4ED3C036-2077-F24F-D6D2-9BF8B6B83258}"/>
              </a:ext>
            </a:extLst>
          </p:cNvPr>
          <p:cNvSpPr>
            <a:spLocks noGrp="1"/>
          </p:cNvSpPr>
          <p:nvPr>
            <p:ph idx="1"/>
          </p:nvPr>
        </p:nvSpPr>
        <p:spPr/>
        <p:txBody>
          <a:bodyPr>
            <a:normAutofit/>
          </a:bodyPr>
          <a:lstStyle/>
          <a:p>
            <a:pPr algn="l"/>
            <a:r>
              <a:rPr lang="fr-SN" b="0" i="0" u="none" strike="noStrike" dirty="0">
                <a:solidFill>
                  <a:srgbClr val="000000"/>
                </a:solidFill>
                <a:effectLst/>
              </a:rPr>
              <a:t>Les probiotiques vaginaux sont disponibles sous différentes formes :</a:t>
            </a:r>
          </a:p>
          <a:p>
            <a:pPr algn="l">
              <a:buFont typeface="Arial" panose="020B0604020202020204" pitchFamily="34" charset="0"/>
              <a:buChar char="•"/>
            </a:pPr>
            <a:r>
              <a:rPr lang="fr-SN" b="1" i="0" u="none" strike="noStrike" dirty="0">
                <a:solidFill>
                  <a:srgbClr val="000000"/>
                </a:solidFill>
                <a:effectLst/>
              </a:rPr>
              <a:t>Ovules ou capsules vaginales</a:t>
            </a:r>
            <a:r>
              <a:rPr lang="fr-SN" b="0" i="0" u="none" strike="noStrike" dirty="0">
                <a:solidFill>
                  <a:srgbClr val="000000"/>
                </a:solidFill>
                <a:effectLst/>
              </a:rPr>
              <a:t> : Ces formes sont insérées directement dans le vagin, généralement deux fois par jour, matin et soir, pendant environ une semaine. Il est conseillé d'humidifier légèrement la capsule pour faciliter son insertion. </a:t>
            </a:r>
          </a:p>
          <a:p>
            <a:pPr algn="l">
              <a:buFont typeface="Arial" panose="020B0604020202020204" pitchFamily="34" charset="0"/>
              <a:buChar char="•"/>
            </a:pPr>
            <a:r>
              <a:rPr lang="fr-SN" b="1" i="0" u="none" strike="noStrike" dirty="0">
                <a:solidFill>
                  <a:srgbClr val="000000"/>
                </a:solidFill>
                <a:effectLst/>
              </a:rPr>
              <a:t>Comprimés oraux</a:t>
            </a:r>
            <a:r>
              <a:rPr lang="fr-SN" b="0" i="0" u="none" strike="noStrike" dirty="0">
                <a:solidFill>
                  <a:srgbClr val="000000"/>
                </a:solidFill>
                <a:effectLst/>
              </a:rPr>
              <a:t> : Certains probiotiques destinés à la santé vaginale se présentent sous forme de comprimés à avaler. Ces produits sont souvent disponibles en vente libre en pharmacie.</a:t>
            </a:r>
          </a:p>
          <a:p>
            <a:endParaRPr lang="fr-FR" dirty="0"/>
          </a:p>
        </p:txBody>
      </p:sp>
    </p:spTree>
    <p:extLst>
      <p:ext uri="{BB962C8B-B14F-4D97-AF65-F5344CB8AC3E}">
        <p14:creationId xmlns:p14="http://schemas.microsoft.com/office/powerpoint/2010/main" val="2323542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F0E64B-BB7A-8B92-26D2-FFAA0BF1179D}"/>
              </a:ext>
            </a:extLst>
          </p:cNvPr>
          <p:cNvSpPr>
            <a:spLocks noGrp="1"/>
          </p:cNvSpPr>
          <p:nvPr>
            <p:ph type="title"/>
          </p:nvPr>
        </p:nvSpPr>
        <p:spPr/>
        <p:txBody>
          <a:bodyPr/>
          <a:lstStyle/>
          <a:p>
            <a:r>
              <a:rPr lang="fr-SN" b="1" i="0" u="none" strike="noStrike" dirty="0">
                <a:solidFill>
                  <a:srgbClr val="000000"/>
                </a:solidFill>
                <a:effectLst/>
              </a:rPr>
              <a:t>Introduction</a:t>
            </a:r>
            <a:br>
              <a:rPr lang="fr-SN" b="0" i="0" u="none" strike="noStrike" dirty="0">
                <a:solidFill>
                  <a:srgbClr val="000000"/>
                </a:solidFill>
                <a:effectLst/>
              </a:rPr>
            </a:br>
            <a:endParaRPr lang="fr-FR" dirty="0"/>
          </a:p>
        </p:txBody>
      </p:sp>
      <p:sp>
        <p:nvSpPr>
          <p:cNvPr id="3" name="Espace réservé du contenu 2">
            <a:extLst>
              <a:ext uri="{FF2B5EF4-FFF2-40B4-BE49-F238E27FC236}">
                <a16:creationId xmlns:a16="http://schemas.microsoft.com/office/drawing/2014/main" id="{0758F1E8-2016-89FF-F9E9-84EA924C1756}"/>
              </a:ext>
            </a:extLst>
          </p:cNvPr>
          <p:cNvSpPr>
            <a:spLocks noGrp="1"/>
          </p:cNvSpPr>
          <p:nvPr>
            <p:ph idx="1"/>
          </p:nvPr>
        </p:nvSpPr>
        <p:spPr/>
        <p:txBody>
          <a:bodyPr/>
          <a:lstStyle/>
          <a:p>
            <a:pPr algn="l">
              <a:buFont typeface="Arial" panose="020B0604020202020204" pitchFamily="34" charset="0"/>
              <a:buChar char="•"/>
            </a:pPr>
            <a:r>
              <a:rPr lang="fr-SN" b="0" i="0" u="none" strike="noStrike" dirty="0">
                <a:solidFill>
                  <a:srgbClr val="000000"/>
                </a:solidFill>
                <a:effectLst/>
              </a:rPr>
              <a:t>La modification du microbiote vaginal influence la persistance des </a:t>
            </a:r>
            <a:r>
              <a:rPr lang="fr-SN" b="0" i="0" u="none" strike="noStrike" dirty="0" err="1">
                <a:solidFill>
                  <a:srgbClr val="000000"/>
                </a:solidFill>
                <a:effectLst/>
              </a:rPr>
              <a:t>HPVhr</a:t>
            </a:r>
            <a:r>
              <a:rPr lang="fr-SN" b="0" i="0" u="none" strike="noStrike" dirty="0">
                <a:solidFill>
                  <a:srgbClr val="000000"/>
                </a:solidFill>
                <a:effectLst/>
              </a:rPr>
              <a:t> et la sévérité des lésions cervicales.</a:t>
            </a:r>
          </a:p>
          <a:p>
            <a:pPr algn="l">
              <a:buFont typeface="Arial" panose="020B0604020202020204" pitchFamily="34" charset="0"/>
              <a:buChar char="•"/>
            </a:pPr>
            <a:endParaRPr lang="fr-SN" b="0" i="0" u="none" strike="noStrike" dirty="0">
              <a:solidFill>
                <a:srgbClr val="000000"/>
              </a:solidFill>
              <a:effectLst/>
            </a:endParaRPr>
          </a:p>
          <a:p>
            <a:pPr algn="l">
              <a:buFont typeface="Arial" panose="020B0604020202020204" pitchFamily="34" charset="0"/>
              <a:buChar char="•"/>
            </a:pPr>
            <a:r>
              <a:rPr lang="fr-SN" b="0" i="0" u="none" strike="noStrike" dirty="0">
                <a:solidFill>
                  <a:srgbClr val="000000"/>
                </a:solidFill>
                <a:effectLst/>
              </a:rPr>
              <a:t>La </a:t>
            </a:r>
            <a:r>
              <a:rPr lang="fr-SN" b="0" i="0" u="none" strike="noStrike" dirty="0" err="1">
                <a:solidFill>
                  <a:srgbClr val="000000"/>
                </a:solidFill>
                <a:effectLst/>
              </a:rPr>
              <a:t>vaginose</a:t>
            </a:r>
            <a:r>
              <a:rPr lang="fr-SN" b="0" i="0" u="none" strike="noStrike" dirty="0">
                <a:solidFill>
                  <a:srgbClr val="000000"/>
                </a:solidFill>
                <a:effectLst/>
              </a:rPr>
              <a:t> bactérienne est un facteur clé.</a:t>
            </a:r>
          </a:p>
          <a:p>
            <a:pPr algn="l">
              <a:buFont typeface="Arial" panose="020B0604020202020204" pitchFamily="34" charset="0"/>
              <a:buChar char="•"/>
            </a:pPr>
            <a:endParaRPr lang="fr-SN" b="0" i="0" u="none" strike="noStrike" dirty="0">
              <a:solidFill>
                <a:srgbClr val="000000"/>
              </a:solidFill>
              <a:effectLst/>
            </a:endParaRPr>
          </a:p>
          <a:p>
            <a:pPr algn="l">
              <a:buFont typeface="Arial" panose="020B0604020202020204" pitchFamily="34" charset="0"/>
              <a:buChar char="•"/>
            </a:pPr>
            <a:r>
              <a:rPr lang="fr-SN" b="0" i="0" u="none" strike="noStrike" dirty="0">
                <a:solidFill>
                  <a:srgbClr val="000000"/>
                </a:solidFill>
                <a:effectLst/>
              </a:rPr>
              <a:t>Les probiotiques offrent une solution préventive.</a:t>
            </a:r>
          </a:p>
          <a:p>
            <a:endParaRPr lang="fr-FR" dirty="0"/>
          </a:p>
        </p:txBody>
      </p:sp>
    </p:spTree>
    <p:extLst>
      <p:ext uri="{BB962C8B-B14F-4D97-AF65-F5344CB8AC3E}">
        <p14:creationId xmlns:p14="http://schemas.microsoft.com/office/powerpoint/2010/main" val="2421642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F0149A-3D6C-F01F-E3FB-33DF9DBB5ED1}"/>
              </a:ext>
            </a:extLst>
          </p:cNvPr>
          <p:cNvSpPr>
            <a:spLocks noGrp="1"/>
          </p:cNvSpPr>
          <p:nvPr>
            <p:ph type="title"/>
          </p:nvPr>
        </p:nvSpPr>
        <p:spPr/>
        <p:txBody>
          <a:bodyPr/>
          <a:lstStyle/>
          <a:p>
            <a:endParaRPr lang="fr-FR"/>
          </a:p>
        </p:txBody>
      </p:sp>
      <p:sp>
        <p:nvSpPr>
          <p:cNvPr id="8" name="Espace réservé du contenu 7">
            <a:extLst>
              <a:ext uri="{FF2B5EF4-FFF2-40B4-BE49-F238E27FC236}">
                <a16:creationId xmlns:a16="http://schemas.microsoft.com/office/drawing/2014/main" id="{2C8B4B12-AA58-3CDE-F694-7850F858641A}"/>
              </a:ext>
            </a:extLst>
          </p:cNvPr>
          <p:cNvSpPr>
            <a:spLocks noGrp="1"/>
          </p:cNvSpPr>
          <p:nvPr>
            <p:ph idx="1"/>
          </p:nvPr>
        </p:nvSpPr>
        <p:spPr/>
        <p:txBody>
          <a:bodyPr/>
          <a:lstStyle/>
          <a:p>
            <a:endParaRPr lang="fr-FR"/>
          </a:p>
        </p:txBody>
      </p:sp>
      <p:pic>
        <p:nvPicPr>
          <p:cNvPr id="9" name="Espace réservé du contenu 5">
            <a:extLst>
              <a:ext uri="{FF2B5EF4-FFF2-40B4-BE49-F238E27FC236}">
                <a16:creationId xmlns:a16="http://schemas.microsoft.com/office/drawing/2014/main" id="{BF61763B-5C28-42F6-BCD5-25CABBCE4B04}"/>
              </a:ext>
            </a:extLst>
          </p:cNvPr>
          <p:cNvPicPr>
            <a:picLocks noChangeAspect="1"/>
          </p:cNvPicPr>
          <p:nvPr/>
        </p:nvPicPr>
        <p:blipFill>
          <a:blip r:embed="rId2"/>
          <a:stretch>
            <a:fillRect/>
          </a:stretch>
        </p:blipFill>
        <p:spPr>
          <a:xfrm>
            <a:off x="1100328" y="0"/>
            <a:ext cx="10253472" cy="6783984"/>
          </a:xfrm>
          <a:prstGeom prst="rect">
            <a:avLst/>
          </a:prstGeom>
        </p:spPr>
      </p:pic>
    </p:spTree>
    <p:extLst>
      <p:ext uri="{BB962C8B-B14F-4D97-AF65-F5344CB8AC3E}">
        <p14:creationId xmlns:p14="http://schemas.microsoft.com/office/powerpoint/2010/main" val="3519802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6B3349-EF73-E884-036A-7D0AF274BB6B}"/>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82723DB9-3115-7A91-A7AF-F5E25A77E844}"/>
              </a:ext>
            </a:extLst>
          </p:cNvPr>
          <p:cNvSpPr>
            <a:spLocks noGrp="1"/>
          </p:cNvSpPr>
          <p:nvPr>
            <p:ph idx="1"/>
          </p:nvPr>
        </p:nvSpPr>
        <p:spPr/>
        <p:txBody>
          <a:bodyPr/>
          <a:lstStyle/>
          <a:p>
            <a:endParaRPr lang="fr-FR"/>
          </a:p>
        </p:txBody>
      </p:sp>
      <p:pic>
        <p:nvPicPr>
          <p:cNvPr id="5122" name="Picture 2" descr="HPV : nouvelles perspectives et prospectives – REVUE GENESIS">
            <a:extLst>
              <a:ext uri="{FF2B5EF4-FFF2-40B4-BE49-F238E27FC236}">
                <a16:creationId xmlns:a16="http://schemas.microsoft.com/office/drawing/2014/main" id="{03B1FFF9-912D-C23D-8BE4-B502507446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026" y="681037"/>
            <a:ext cx="11869947" cy="4718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7931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BAB650-39D5-3055-0917-50699A3DA474}"/>
              </a:ext>
            </a:extLst>
          </p:cNvPr>
          <p:cNvSpPr>
            <a:spLocks noGrp="1"/>
          </p:cNvSpPr>
          <p:nvPr>
            <p:ph type="title"/>
          </p:nvPr>
        </p:nvSpPr>
        <p:spPr/>
        <p:txBody>
          <a:bodyPr/>
          <a:lstStyle/>
          <a:p>
            <a:r>
              <a:rPr lang="fr-SN" b="1" i="0" u="none" strike="noStrike" dirty="0">
                <a:solidFill>
                  <a:srgbClr val="000000"/>
                </a:solidFill>
                <a:effectLst/>
              </a:rPr>
              <a:t>Lien entre le HPV et le microbiome génital</a:t>
            </a:r>
            <a:endParaRPr lang="fr-FR" dirty="0"/>
          </a:p>
        </p:txBody>
      </p:sp>
      <p:sp>
        <p:nvSpPr>
          <p:cNvPr id="3" name="Espace réservé du contenu 2">
            <a:extLst>
              <a:ext uri="{FF2B5EF4-FFF2-40B4-BE49-F238E27FC236}">
                <a16:creationId xmlns:a16="http://schemas.microsoft.com/office/drawing/2014/main" id="{41C856A6-E347-0E38-3B85-D27BAE29F087}"/>
              </a:ext>
            </a:extLst>
          </p:cNvPr>
          <p:cNvSpPr>
            <a:spLocks noGrp="1"/>
          </p:cNvSpPr>
          <p:nvPr>
            <p:ph idx="1"/>
          </p:nvPr>
        </p:nvSpPr>
        <p:spPr/>
        <p:txBody>
          <a:bodyPr/>
          <a:lstStyle/>
          <a:p>
            <a:pPr algn="l"/>
            <a:r>
              <a:rPr lang="fr-SN" b="0" i="0" u="none" strike="noStrike" dirty="0">
                <a:solidFill>
                  <a:srgbClr val="000000"/>
                </a:solidFill>
                <a:effectLst/>
              </a:rPr>
              <a:t>Le microbiome génital, composé principalement de bactéries comme les lactobacilles chez la femme en bonne santé, joue un rôle clé dans la protection contre les infections. </a:t>
            </a:r>
          </a:p>
          <a:p>
            <a:pPr algn="l"/>
            <a:endParaRPr lang="fr-SN" dirty="0">
              <a:solidFill>
                <a:srgbClr val="000000"/>
              </a:solidFill>
            </a:endParaRPr>
          </a:p>
          <a:p>
            <a:pPr algn="l"/>
            <a:r>
              <a:rPr lang="fr-SN" b="0" i="0" u="none" strike="noStrike" dirty="0">
                <a:solidFill>
                  <a:srgbClr val="000000"/>
                </a:solidFill>
                <a:effectLst/>
              </a:rPr>
              <a:t>Plusieurs études suggèrent que la composition du microbiome peut influencer la persistance et la progression des infections par le HPV</a:t>
            </a:r>
          </a:p>
          <a:p>
            <a:endParaRPr lang="fr-FR" dirty="0"/>
          </a:p>
        </p:txBody>
      </p:sp>
    </p:spTree>
    <p:extLst>
      <p:ext uri="{BB962C8B-B14F-4D97-AF65-F5344CB8AC3E}">
        <p14:creationId xmlns:p14="http://schemas.microsoft.com/office/powerpoint/2010/main" val="2823382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272BC4-8469-1355-3882-8822C0274B44}"/>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ED5B265C-85AC-735A-46BF-4410B7BE950C}"/>
              </a:ext>
            </a:extLst>
          </p:cNvPr>
          <p:cNvSpPr>
            <a:spLocks noGrp="1"/>
          </p:cNvSpPr>
          <p:nvPr>
            <p:ph idx="1"/>
          </p:nvPr>
        </p:nvSpPr>
        <p:spPr/>
        <p:txBody>
          <a:bodyPr/>
          <a:lstStyle/>
          <a:p>
            <a:endParaRPr lang="fr-FR"/>
          </a:p>
        </p:txBody>
      </p:sp>
      <p:pic>
        <p:nvPicPr>
          <p:cNvPr id="6146" name="Picture 2" descr="The vaginal microbiome: A complex milieu affecting risk of human  papillomavirus persistence and cervical cancer - ScienceDirect">
            <a:extLst>
              <a:ext uri="{FF2B5EF4-FFF2-40B4-BE49-F238E27FC236}">
                <a16:creationId xmlns:a16="http://schemas.microsoft.com/office/drawing/2014/main" id="{8CD4419E-2C2F-99FD-A8CE-A8E87137BD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9050" y="0"/>
            <a:ext cx="9830054" cy="6802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8959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AC926B0D-CB48-3B50-9A99-B42F8A1BEA59}"/>
              </a:ext>
            </a:extLst>
          </p:cNvPr>
          <p:cNvSpPr txBox="1"/>
          <p:nvPr/>
        </p:nvSpPr>
        <p:spPr>
          <a:xfrm>
            <a:off x="6266688" y="4053531"/>
            <a:ext cx="6096000" cy="2585323"/>
          </a:xfrm>
          <a:prstGeom prst="rect">
            <a:avLst/>
          </a:prstGeom>
          <a:noFill/>
        </p:spPr>
        <p:txBody>
          <a:bodyPr wrap="square">
            <a:spAutoFit/>
          </a:bodyPr>
          <a:lstStyle/>
          <a:p>
            <a:r>
              <a:rPr lang="fr-SN" b="0" i="0" u="none" strike="noStrike" dirty="0" err="1">
                <a:solidFill>
                  <a:srgbClr val="1B1B1B"/>
                </a:solidFill>
                <a:effectLst/>
                <a:latin typeface="Cambria" panose="02040503050406030204" pitchFamily="18" charset="0"/>
              </a:rPr>
              <a:t>Recently</a:t>
            </a:r>
            <a:r>
              <a:rPr lang="fr-SN" b="0" i="0" u="none" strike="noStrike" dirty="0">
                <a:solidFill>
                  <a:srgbClr val="1B1B1B"/>
                </a:solidFill>
                <a:effectLst/>
                <a:latin typeface="Cambria" panose="02040503050406030204" pitchFamily="18" charset="0"/>
              </a:rPr>
              <a:t> </a:t>
            </a:r>
            <a:r>
              <a:rPr lang="fr-SN" b="0" i="0" u="none" strike="noStrike" dirty="0" err="1">
                <a:solidFill>
                  <a:srgbClr val="1B1B1B"/>
                </a:solidFill>
                <a:effectLst/>
                <a:latin typeface="Cambria" panose="02040503050406030204" pitchFamily="18" charset="0"/>
              </a:rPr>
              <a:t>available</a:t>
            </a:r>
            <a:r>
              <a:rPr lang="fr-SN" b="0" i="0" u="none" strike="noStrike" dirty="0">
                <a:solidFill>
                  <a:srgbClr val="1B1B1B"/>
                </a:solidFill>
                <a:effectLst/>
                <a:latin typeface="Cambria" panose="02040503050406030204" pitchFamily="18" charset="0"/>
              </a:rPr>
              <a:t> data </a:t>
            </a:r>
            <a:r>
              <a:rPr lang="fr-SN" b="0" i="0" u="none" strike="noStrike" dirty="0" err="1">
                <a:solidFill>
                  <a:srgbClr val="1B1B1B"/>
                </a:solidFill>
                <a:effectLst/>
                <a:latin typeface="Cambria" panose="02040503050406030204" pitchFamily="18" charset="0"/>
              </a:rPr>
              <a:t>suggest</a:t>
            </a:r>
            <a:r>
              <a:rPr lang="fr-SN" b="0" i="0" u="none" strike="noStrike" dirty="0">
                <a:solidFill>
                  <a:srgbClr val="1B1B1B"/>
                </a:solidFill>
                <a:effectLst/>
                <a:latin typeface="Cambria" panose="02040503050406030204" pitchFamily="18" charset="0"/>
              </a:rPr>
              <a:t> a </a:t>
            </a:r>
            <a:r>
              <a:rPr lang="fr-SN" b="0" i="0" u="none" strike="noStrike" dirty="0" err="1">
                <a:solidFill>
                  <a:srgbClr val="1B1B1B"/>
                </a:solidFill>
                <a:effectLst/>
                <a:latin typeface="Cambria" panose="02040503050406030204" pitchFamily="18" charset="0"/>
              </a:rPr>
              <a:t>potential</a:t>
            </a:r>
            <a:r>
              <a:rPr lang="fr-SN" b="0" i="0" u="none" strike="noStrike" dirty="0">
                <a:solidFill>
                  <a:srgbClr val="1B1B1B"/>
                </a:solidFill>
                <a:effectLst/>
                <a:latin typeface="Cambria" panose="02040503050406030204" pitchFamily="18" charset="0"/>
              </a:rPr>
              <a:t> association </a:t>
            </a:r>
            <a:r>
              <a:rPr lang="fr-SN" b="0" i="0" u="none" strike="noStrike" dirty="0" err="1">
                <a:solidFill>
                  <a:srgbClr val="1B1B1B"/>
                </a:solidFill>
                <a:effectLst/>
                <a:latin typeface="Cambria" panose="02040503050406030204" pitchFamily="18" charset="0"/>
              </a:rPr>
              <a:t>between</a:t>
            </a:r>
            <a:r>
              <a:rPr lang="fr-SN" b="0" i="0" u="none" strike="noStrike" dirty="0">
                <a:solidFill>
                  <a:srgbClr val="1B1B1B"/>
                </a:solidFill>
                <a:effectLst/>
                <a:latin typeface="Cambria" panose="02040503050406030204" pitchFamily="18" charset="0"/>
              </a:rPr>
              <a:t> the vaginal </a:t>
            </a:r>
            <a:r>
              <a:rPr lang="fr-SN" b="0" i="0" u="none" strike="noStrike" dirty="0" err="1">
                <a:solidFill>
                  <a:srgbClr val="1B1B1B"/>
                </a:solidFill>
                <a:effectLst/>
                <a:latin typeface="Cambria" panose="02040503050406030204" pitchFamily="18" charset="0"/>
              </a:rPr>
              <a:t>microbioma</a:t>
            </a:r>
            <a:r>
              <a:rPr lang="fr-SN" b="0" i="0" u="none" strike="noStrike" dirty="0">
                <a:solidFill>
                  <a:srgbClr val="1B1B1B"/>
                </a:solidFill>
                <a:effectLst/>
                <a:latin typeface="Cambria" panose="02040503050406030204" pitchFamily="18" charset="0"/>
              </a:rPr>
              <a:t> and HPV infection. </a:t>
            </a:r>
            <a:r>
              <a:rPr lang="fr-SN" b="0" i="0" u="none" strike="noStrike" dirty="0" err="1">
                <a:solidFill>
                  <a:srgbClr val="1B1B1B"/>
                </a:solidFill>
                <a:effectLst/>
                <a:latin typeface="Cambria" panose="02040503050406030204" pitchFamily="18" charset="0"/>
              </a:rPr>
              <a:t>Specifically</a:t>
            </a:r>
            <a:r>
              <a:rPr lang="fr-SN" b="0" i="0" u="none" strike="noStrike" dirty="0">
                <a:solidFill>
                  <a:srgbClr val="1B1B1B"/>
                </a:solidFill>
                <a:effectLst/>
                <a:latin typeface="Cambria" panose="02040503050406030204" pitchFamily="18" charset="0"/>
              </a:rPr>
              <a:t>, (i) </a:t>
            </a:r>
            <a:r>
              <a:rPr lang="fr-SN" b="0" i="0" u="none" strike="noStrike" dirty="0" err="1">
                <a:solidFill>
                  <a:srgbClr val="1B1B1B"/>
                </a:solidFill>
                <a:effectLst/>
                <a:latin typeface="Cambria" panose="02040503050406030204" pitchFamily="18" charset="0"/>
              </a:rPr>
              <a:t>highly</a:t>
            </a:r>
            <a:r>
              <a:rPr lang="fr-SN" b="0" i="0" u="none" strike="noStrike" dirty="0">
                <a:solidFill>
                  <a:srgbClr val="1B1B1B"/>
                </a:solidFill>
                <a:effectLst/>
                <a:latin typeface="Cambria" panose="02040503050406030204" pitchFamily="18" charset="0"/>
              </a:rPr>
              <a:t> diverse vaginal flora, (ii) identification of </a:t>
            </a:r>
            <a:r>
              <a:rPr lang="fr-SN" b="0" i="0" u="none" strike="noStrike" dirty="0" err="1">
                <a:solidFill>
                  <a:srgbClr val="1B1B1B"/>
                </a:solidFill>
                <a:effectLst/>
                <a:latin typeface="Cambria" panose="02040503050406030204" pitchFamily="18" charset="0"/>
              </a:rPr>
              <a:t>specific</a:t>
            </a:r>
            <a:r>
              <a:rPr lang="fr-SN" b="0" i="0" u="none" strike="noStrike" dirty="0">
                <a:solidFill>
                  <a:srgbClr val="1B1B1B"/>
                </a:solidFill>
                <a:effectLst/>
                <a:latin typeface="Cambria" panose="02040503050406030204" pitchFamily="18" charset="0"/>
              </a:rPr>
              <a:t> </a:t>
            </a:r>
            <a:r>
              <a:rPr lang="fr-SN" b="0" i="0" u="none" strike="noStrike" dirty="0" err="1">
                <a:solidFill>
                  <a:srgbClr val="1B1B1B"/>
                </a:solidFill>
                <a:effectLst/>
                <a:latin typeface="Cambria" panose="02040503050406030204" pitchFamily="18" charset="0"/>
              </a:rPr>
              <a:t>species</a:t>
            </a:r>
            <a:r>
              <a:rPr lang="fr-SN" b="0" i="0" u="none" strike="noStrike" dirty="0">
                <a:solidFill>
                  <a:srgbClr val="1B1B1B"/>
                </a:solidFill>
                <a:effectLst/>
                <a:latin typeface="Cambria" panose="02040503050406030204" pitchFamily="18" charset="0"/>
              </a:rPr>
              <a:t> </a:t>
            </a:r>
            <a:r>
              <a:rPr lang="fr-SN" b="0" i="0" u="none" strike="noStrike" dirty="0" err="1">
                <a:solidFill>
                  <a:srgbClr val="1B1B1B"/>
                </a:solidFill>
                <a:effectLst/>
                <a:latin typeface="Cambria" panose="02040503050406030204" pitchFamily="18" charset="0"/>
              </a:rPr>
              <a:t>such</a:t>
            </a:r>
            <a:r>
              <a:rPr lang="fr-SN" b="0" i="0" u="none" strike="noStrike" dirty="0">
                <a:solidFill>
                  <a:srgbClr val="1B1B1B"/>
                </a:solidFill>
                <a:effectLst/>
                <a:latin typeface="Cambria" panose="02040503050406030204" pitchFamily="18" charset="0"/>
              </a:rPr>
              <a:t> as </a:t>
            </a:r>
            <a:r>
              <a:rPr lang="fr-SN" b="0" i="1" u="none" strike="noStrike" dirty="0" err="1">
                <a:solidFill>
                  <a:srgbClr val="1B1B1B"/>
                </a:solidFill>
                <a:effectLst/>
                <a:latin typeface="Cambria" panose="02040503050406030204" pitchFamily="18" charset="0"/>
              </a:rPr>
              <a:t>Sneathia</a:t>
            </a:r>
            <a:r>
              <a:rPr lang="fr-SN" b="0" i="0" u="none" strike="noStrike" dirty="0">
                <a:solidFill>
                  <a:srgbClr val="1B1B1B"/>
                </a:solidFill>
                <a:effectLst/>
                <a:latin typeface="Cambria" panose="02040503050406030204" pitchFamily="18" charset="0"/>
              </a:rPr>
              <a:t>, (iii) </a:t>
            </a:r>
            <a:r>
              <a:rPr lang="fr-SN" b="0" i="0" u="none" strike="noStrike" dirty="0" err="1">
                <a:solidFill>
                  <a:srgbClr val="1B1B1B"/>
                </a:solidFill>
                <a:effectLst/>
                <a:latin typeface="Cambria" panose="02040503050406030204" pitchFamily="18" charset="0"/>
              </a:rPr>
              <a:t>low</a:t>
            </a:r>
            <a:r>
              <a:rPr lang="fr-SN" b="0" i="0" u="none" strike="noStrike" dirty="0">
                <a:solidFill>
                  <a:srgbClr val="1B1B1B"/>
                </a:solidFill>
                <a:effectLst/>
                <a:latin typeface="Cambria" panose="02040503050406030204" pitchFamily="18" charset="0"/>
              </a:rPr>
              <a:t> concentration of </a:t>
            </a:r>
            <a:r>
              <a:rPr lang="fr-SN" b="0" i="1" u="none" strike="noStrike" dirty="0">
                <a:solidFill>
                  <a:srgbClr val="1B1B1B"/>
                </a:solidFill>
                <a:effectLst/>
                <a:latin typeface="Cambria" panose="02040503050406030204" pitchFamily="18" charset="0"/>
              </a:rPr>
              <a:t>Lactobacillus</a:t>
            </a:r>
            <a:r>
              <a:rPr lang="fr-SN" b="0" i="0" u="none" strike="noStrike" dirty="0">
                <a:solidFill>
                  <a:srgbClr val="1B1B1B"/>
                </a:solidFill>
                <a:effectLst/>
                <a:latin typeface="Cambria" panose="02040503050406030204" pitchFamily="18" charset="0"/>
              </a:rPr>
              <a:t> and the </a:t>
            </a:r>
            <a:r>
              <a:rPr lang="fr-SN" b="0" i="0" u="none" strike="noStrike" dirty="0" err="1">
                <a:solidFill>
                  <a:srgbClr val="1B1B1B"/>
                </a:solidFill>
                <a:effectLst/>
                <a:latin typeface="Cambria" panose="02040503050406030204" pitchFamily="18" charset="0"/>
              </a:rPr>
              <a:t>subsequent</a:t>
            </a:r>
            <a:r>
              <a:rPr lang="fr-SN" b="0" i="0" u="none" strike="noStrike" dirty="0">
                <a:solidFill>
                  <a:srgbClr val="1B1B1B"/>
                </a:solidFill>
                <a:effectLst/>
                <a:latin typeface="Cambria" panose="02040503050406030204" pitchFamily="18" charset="0"/>
              </a:rPr>
              <a:t> vaginal </a:t>
            </a:r>
            <a:r>
              <a:rPr lang="fr-SN" b="0" i="0" u="none" strike="noStrike" dirty="0" err="1">
                <a:solidFill>
                  <a:srgbClr val="1B1B1B"/>
                </a:solidFill>
                <a:effectLst/>
                <a:latin typeface="Cambria" panose="02040503050406030204" pitchFamily="18" charset="0"/>
              </a:rPr>
              <a:t>dysbiosis</a:t>
            </a:r>
            <a:r>
              <a:rPr lang="fr-SN" b="0" i="0" u="none" strike="noStrike" dirty="0">
                <a:solidFill>
                  <a:srgbClr val="1B1B1B"/>
                </a:solidFill>
                <a:effectLst/>
                <a:latin typeface="Cambria" panose="02040503050406030204" pitchFamily="18" charset="0"/>
              </a:rPr>
              <a:t> </a:t>
            </a:r>
            <a:r>
              <a:rPr lang="fr-SN" b="0" i="0" u="none" strike="noStrike" dirty="0" err="1">
                <a:solidFill>
                  <a:srgbClr val="1B1B1B"/>
                </a:solidFill>
                <a:effectLst/>
                <a:latin typeface="Cambria" panose="02040503050406030204" pitchFamily="18" charset="0"/>
              </a:rPr>
              <a:t>were</a:t>
            </a:r>
            <a:r>
              <a:rPr lang="fr-SN" b="0" i="0" u="none" strike="noStrike" dirty="0">
                <a:solidFill>
                  <a:srgbClr val="1B1B1B"/>
                </a:solidFill>
                <a:effectLst/>
                <a:latin typeface="Cambria" panose="02040503050406030204" pitchFamily="18" charset="0"/>
              </a:rPr>
              <a:t> </a:t>
            </a:r>
            <a:r>
              <a:rPr lang="fr-SN" b="0" i="0" u="none" strike="noStrike" dirty="0" err="1">
                <a:solidFill>
                  <a:srgbClr val="1B1B1B"/>
                </a:solidFill>
                <a:effectLst/>
                <a:latin typeface="Cambria" panose="02040503050406030204" pitchFamily="18" charset="0"/>
              </a:rPr>
              <a:t>found</a:t>
            </a:r>
            <a:r>
              <a:rPr lang="fr-SN" b="0" i="0" u="none" strike="noStrike" dirty="0">
                <a:solidFill>
                  <a:srgbClr val="1B1B1B"/>
                </a:solidFill>
                <a:effectLst/>
                <a:latin typeface="Cambria" panose="02040503050406030204" pitchFamily="18" charset="0"/>
              </a:rPr>
              <a:t> to affect the incidence, </a:t>
            </a:r>
            <a:r>
              <a:rPr lang="fr-SN" b="0" i="0" u="none" strike="noStrike" dirty="0" err="1">
                <a:solidFill>
                  <a:srgbClr val="1B1B1B"/>
                </a:solidFill>
                <a:effectLst/>
                <a:latin typeface="Cambria" panose="02040503050406030204" pitchFamily="18" charset="0"/>
              </a:rPr>
              <a:t>persistence</a:t>
            </a:r>
            <a:r>
              <a:rPr lang="fr-SN" b="0" i="0" u="none" strike="noStrike" dirty="0">
                <a:solidFill>
                  <a:srgbClr val="1B1B1B"/>
                </a:solidFill>
                <a:effectLst/>
                <a:latin typeface="Cambria" panose="02040503050406030204" pitchFamily="18" charset="0"/>
              </a:rPr>
              <a:t> and </a:t>
            </a:r>
            <a:r>
              <a:rPr lang="fr-SN" b="0" i="0" u="none" strike="noStrike" dirty="0" err="1">
                <a:solidFill>
                  <a:srgbClr val="1B1B1B"/>
                </a:solidFill>
                <a:effectLst/>
                <a:latin typeface="Cambria" panose="02040503050406030204" pitchFamily="18" charset="0"/>
              </a:rPr>
              <a:t>severity</a:t>
            </a:r>
            <a:r>
              <a:rPr lang="fr-SN" b="0" i="0" u="none" strike="noStrike" dirty="0">
                <a:solidFill>
                  <a:srgbClr val="1B1B1B"/>
                </a:solidFill>
                <a:effectLst/>
                <a:latin typeface="Cambria" panose="02040503050406030204" pitchFamily="18" charset="0"/>
              </a:rPr>
              <a:t> of HPV infection. The </a:t>
            </a:r>
            <a:r>
              <a:rPr lang="fr-SN" b="0" i="0" u="none" strike="noStrike" dirty="0" err="1">
                <a:solidFill>
                  <a:srgbClr val="1B1B1B"/>
                </a:solidFill>
                <a:effectLst/>
                <a:latin typeface="Cambria" panose="02040503050406030204" pitchFamily="18" charset="0"/>
              </a:rPr>
              <a:t>aforementioned</a:t>
            </a:r>
            <a:r>
              <a:rPr lang="fr-SN" b="0" i="0" u="none" strike="noStrike" dirty="0">
                <a:solidFill>
                  <a:srgbClr val="1B1B1B"/>
                </a:solidFill>
                <a:effectLst/>
                <a:latin typeface="Cambria" panose="02040503050406030204" pitchFamily="18" charset="0"/>
              </a:rPr>
              <a:t> </a:t>
            </a:r>
            <a:r>
              <a:rPr lang="fr-SN" b="0" i="0" u="none" strike="noStrike" dirty="0" err="1">
                <a:solidFill>
                  <a:srgbClr val="1B1B1B"/>
                </a:solidFill>
                <a:effectLst/>
                <a:latin typeface="Cambria" panose="02040503050406030204" pitchFamily="18" charset="0"/>
              </a:rPr>
              <a:t>parameters</a:t>
            </a:r>
            <a:r>
              <a:rPr lang="fr-SN" b="0" i="0" u="none" strike="noStrike" dirty="0">
                <a:solidFill>
                  <a:srgbClr val="1B1B1B"/>
                </a:solidFill>
                <a:effectLst/>
                <a:latin typeface="Cambria" panose="02040503050406030204" pitchFamily="18" charset="0"/>
              </a:rPr>
              <a:t> </a:t>
            </a:r>
            <a:r>
              <a:rPr lang="fr-SN" b="0" i="0" u="none" strike="noStrike" dirty="0" err="1">
                <a:solidFill>
                  <a:srgbClr val="1B1B1B"/>
                </a:solidFill>
                <a:effectLst/>
                <a:latin typeface="Cambria" panose="02040503050406030204" pitchFamily="18" charset="0"/>
              </a:rPr>
              <a:t>should</a:t>
            </a:r>
            <a:r>
              <a:rPr lang="fr-SN" b="0" i="0" u="none" strike="noStrike" dirty="0">
                <a:solidFill>
                  <a:srgbClr val="1B1B1B"/>
                </a:solidFill>
                <a:effectLst/>
                <a:latin typeface="Cambria" panose="02040503050406030204" pitchFamily="18" charset="0"/>
              </a:rPr>
              <a:t> </a:t>
            </a:r>
            <a:r>
              <a:rPr lang="fr-SN" b="0" i="0" u="none" strike="noStrike" dirty="0" err="1">
                <a:solidFill>
                  <a:srgbClr val="1B1B1B"/>
                </a:solidFill>
                <a:effectLst/>
                <a:latin typeface="Cambria" panose="02040503050406030204" pitchFamily="18" charset="0"/>
              </a:rPr>
              <a:t>be</a:t>
            </a:r>
            <a:r>
              <a:rPr lang="fr-SN" b="0" i="0" u="none" strike="noStrike" dirty="0">
                <a:solidFill>
                  <a:srgbClr val="1B1B1B"/>
                </a:solidFill>
                <a:effectLst/>
                <a:latin typeface="Cambria" panose="02040503050406030204" pitchFamily="18" charset="0"/>
              </a:rPr>
              <a:t> </a:t>
            </a:r>
            <a:r>
              <a:rPr lang="fr-SN" b="0" i="0" u="none" strike="noStrike" dirty="0" err="1">
                <a:solidFill>
                  <a:srgbClr val="1B1B1B"/>
                </a:solidFill>
                <a:effectLst/>
                <a:latin typeface="Cambria" panose="02040503050406030204" pitchFamily="18" charset="0"/>
              </a:rPr>
              <a:t>subjected</a:t>
            </a:r>
            <a:r>
              <a:rPr lang="fr-SN" b="0" i="0" u="none" strike="noStrike" dirty="0">
                <a:solidFill>
                  <a:srgbClr val="1B1B1B"/>
                </a:solidFill>
                <a:effectLst/>
                <a:latin typeface="Cambria" panose="02040503050406030204" pitchFamily="18" charset="0"/>
              </a:rPr>
              <a:t> to </a:t>
            </a:r>
            <a:r>
              <a:rPr lang="fr-SN" b="0" i="0" u="none" strike="noStrike" dirty="0" err="1">
                <a:solidFill>
                  <a:srgbClr val="1B1B1B"/>
                </a:solidFill>
                <a:effectLst/>
                <a:latin typeface="Cambria" panose="02040503050406030204" pitchFamily="18" charset="0"/>
              </a:rPr>
              <a:t>further</a:t>
            </a:r>
            <a:r>
              <a:rPr lang="fr-SN" b="0" i="0" u="none" strike="noStrike" dirty="0">
                <a:solidFill>
                  <a:srgbClr val="1B1B1B"/>
                </a:solidFill>
                <a:effectLst/>
                <a:latin typeface="Cambria" panose="02040503050406030204" pitchFamily="18" charset="0"/>
              </a:rPr>
              <a:t> investigation via multicentre trials in </a:t>
            </a:r>
            <a:r>
              <a:rPr lang="fr-SN" b="0" i="0" u="none" strike="noStrike" dirty="0" err="1">
                <a:solidFill>
                  <a:srgbClr val="1B1B1B"/>
                </a:solidFill>
                <a:effectLst/>
                <a:latin typeface="Cambria" panose="02040503050406030204" pitchFamily="18" charset="0"/>
              </a:rPr>
              <a:t>order</a:t>
            </a:r>
            <a:r>
              <a:rPr lang="fr-SN" b="0" i="0" u="none" strike="noStrike" dirty="0">
                <a:solidFill>
                  <a:srgbClr val="1B1B1B"/>
                </a:solidFill>
                <a:effectLst/>
                <a:latin typeface="Cambria" panose="02040503050406030204" pitchFamily="18" charset="0"/>
              </a:rPr>
              <a:t> to </a:t>
            </a:r>
            <a:r>
              <a:rPr lang="fr-SN" b="0" i="0" u="none" strike="noStrike" dirty="0" err="1">
                <a:solidFill>
                  <a:srgbClr val="1B1B1B"/>
                </a:solidFill>
                <a:effectLst/>
                <a:latin typeface="Cambria" panose="02040503050406030204" pitchFamily="18" charset="0"/>
              </a:rPr>
              <a:t>be</a:t>
            </a:r>
            <a:r>
              <a:rPr lang="fr-SN" b="0" i="0" u="none" strike="noStrike" dirty="0">
                <a:solidFill>
                  <a:srgbClr val="1B1B1B"/>
                </a:solidFill>
                <a:effectLst/>
                <a:latin typeface="Cambria" panose="02040503050406030204" pitchFamily="18" charset="0"/>
              </a:rPr>
              <a:t> </a:t>
            </a:r>
            <a:r>
              <a:rPr lang="fr-SN" b="0" i="0" u="none" strike="noStrike" dirty="0" err="1">
                <a:solidFill>
                  <a:srgbClr val="1B1B1B"/>
                </a:solidFill>
                <a:effectLst/>
                <a:latin typeface="Cambria" panose="02040503050406030204" pitchFamily="18" charset="0"/>
              </a:rPr>
              <a:t>validated</a:t>
            </a:r>
            <a:r>
              <a:rPr lang="fr-SN" b="0" i="0" u="none" strike="noStrike" dirty="0">
                <a:solidFill>
                  <a:srgbClr val="1B1B1B"/>
                </a:solidFill>
                <a:effectLst/>
                <a:latin typeface="Cambria" panose="02040503050406030204" pitchFamily="18" charset="0"/>
              </a:rPr>
              <a:t> as </a:t>
            </a:r>
            <a:r>
              <a:rPr lang="fr-SN" b="0" i="0" u="none" strike="noStrike" dirty="0" err="1">
                <a:solidFill>
                  <a:srgbClr val="1B1B1B"/>
                </a:solidFill>
                <a:effectLst/>
                <a:latin typeface="Cambria" panose="02040503050406030204" pitchFamily="18" charset="0"/>
              </a:rPr>
              <a:t>robust</a:t>
            </a:r>
            <a:r>
              <a:rPr lang="fr-SN" b="0" i="0" u="none" strike="noStrike" dirty="0">
                <a:solidFill>
                  <a:srgbClr val="1B1B1B"/>
                </a:solidFill>
                <a:effectLst/>
                <a:latin typeface="Cambria" panose="02040503050406030204" pitchFamily="18" charset="0"/>
              </a:rPr>
              <a:t> </a:t>
            </a:r>
            <a:r>
              <a:rPr lang="fr-SN" b="0" i="0" u="none" strike="noStrike" dirty="0" err="1">
                <a:solidFill>
                  <a:srgbClr val="1B1B1B"/>
                </a:solidFill>
                <a:effectLst/>
                <a:latin typeface="Cambria" panose="02040503050406030204" pitchFamily="18" charset="0"/>
              </a:rPr>
              <a:t>independent</a:t>
            </a:r>
            <a:r>
              <a:rPr lang="fr-SN" b="0" i="0" u="none" strike="noStrike" dirty="0">
                <a:solidFill>
                  <a:srgbClr val="1B1B1B"/>
                </a:solidFill>
                <a:effectLst/>
                <a:latin typeface="Cambria" panose="02040503050406030204" pitchFamily="18" charset="0"/>
              </a:rPr>
              <a:t> </a:t>
            </a:r>
            <a:r>
              <a:rPr lang="fr-SN" b="0" i="0" u="none" strike="noStrike" dirty="0" err="1">
                <a:solidFill>
                  <a:srgbClr val="1B1B1B"/>
                </a:solidFill>
                <a:effectLst/>
                <a:latin typeface="Cambria" panose="02040503050406030204" pitchFamily="18" charset="0"/>
              </a:rPr>
              <a:t>risk</a:t>
            </a:r>
            <a:r>
              <a:rPr lang="fr-SN" b="0" i="0" u="none" strike="noStrike" dirty="0">
                <a:solidFill>
                  <a:srgbClr val="1B1B1B"/>
                </a:solidFill>
                <a:effectLst/>
                <a:latin typeface="Cambria" panose="02040503050406030204" pitchFamily="18" charset="0"/>
              </a:rPr>
              <a:t> </a:t>
            </a:r>
            <a:r>
              <a:rPr lang="fr-SN" b="0" i="0" u="none" strike="noStrike" dirty="0" err="1">
                <a:solidFill>
                  <a:srgbClr val="1B1B1B"/>
                </a:solidFill>
                <a:effectLst/>
                <a:latin typeface="Cambria" panose="02040503050406030204" pitchFamily="18" charset="0"/>
              </a:rPr>
              <a:t>factors</a:t>
            </a:r>
            <a:r>
              <a:rPr lang="fr-SN" b="0" i="0" u="none" strike="noStrike" dirty="0">
                <a:solidFill>
                  <a:srgbClr val="1B1B1B"/>
                </a:solidFill>
                <a:effectLst/>
                <a:latin typeface="Cambria" panose="02040503050406030204" pitchFamily="18" charset="0"/>
              </a:rPr>
              <a:t>.</a:t>
            </a:r>
            <a:endParaRPr lang="fr-FR" dirty="0"/>
          </a:p>
        </p:txBody>
      </p:sp>
      <p:pic>
        <p:nvPicPr>
          <p:cNvPr id="7" name="Image 6">
            <a:extLst>
              <a:ext uri="{FF2B5EF4-FFF2-40B4-BE49-F238E27FC236}">
                <a16:creationId xmlns:a16="http://schemas.microsoft.com/office/drawing/2014/main" id="{650C204A-D32E-8D2A-76BE-4012CB5A272A}"/>
              </a:ext>
            </a:extLst>
          </p:cNvPr>
          <p:cNvPicPr>
            <a:picLocks noChangeAspect="1"/>
          </p:cNvPicPr>
          <p:nvPr/>
        </p:nvPicPr>
        <p:blipFill>
          <a:blip r:embed="rId2"/>
          <a:stretch>
            <a:fillRect/>
          </a:stretch>
        </p:blipFill>
        <p:spPr>
          <a:xfrm>
            <a:off x="109727" y="0"/>
            <a:ext cx="9807237" cy="3448558"/>
          </a:xfrm>
          <a:prstGeom prst="rect">
            <a:avLst/>
          </a:prstGeom>
        </p:spPr>
      </p:pic>
      <p:sp>
        <p:nvSpPr>
          <p:cNvPr id="9" name="ZoneTexte 8">
            <a:extLst>
              <a:ext uri="{FF2B5EF4-FFF2-40B4-BE49-F238E27FC236}">
                <a16:creationId xmlns:a16="http://schemas.microsoft.com/office/drawing/2014/main" id="{5B3C212B-14D3-4A4F-9EBF-5CC461D1631D}"/>
              </a:ext>
            </a:extLst>
          </p:cNvPr>
          <p:cNvSpPr txBox="1"/>
          <p:nvPr/>
        </p:nvSpPr>
        <p:spPr>
          <a:xfrm>
            <a:off x="109727" y="4469029"/>
            <a:ext cx="6193536" cy="1754326"/>
          </a:xfrm>
          <a:prstGeom prst="rect">
            <a:avLst/>
          </a:prstGeom>
          <a:noFill/>
        </p:spPr>
        <p:txBody>
          <a:bodyPr wrap="square">
            <a:spAutoFit/>
          </a:bodyPr>
          <a:lstStyle/>
          <a:p>
            <a:r>
              <a:rPr lang="fr-SN" b="0" i="0" u="none" strike="noStrike" dirty="0">
                <a:solidFill>
                  <a:srgbClr val="000000"/>
                </a:solidFill>
                <a:effectLst/>
                <a:latin typeface="-webkit-standard"/>
              </a:rPr>
              <a:t>Cette revue souligne que le microbiote vaginal pourrait jouer un rôle crucial dans la carcinogenèse liée au HPV, notamment en offrant une protection contre la dysbiose et l'infection par le HPV. Chez les femmes en bonne santé, le pH vaginal est principalement régulé par des bactéries productrices d'acide lactique, telles que les espèces de Lactobacillus</a:t>
            </a:r>
            <a:endParaRPr lang="fr-FR" dirty="0"/>
          </a:p>
        </p:txBody>
      </p:sp>
    </p:spTree>
    <p:extLst>
      <p:ext uri="{BB962C8B-B14F-4D97-AF65-F5344CB8AC3E}">
        <p14:creationId xmlns:p14="http://schemas.microsoft.com/office/powerpoint/2010/main" val="532198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5C71B7F8-BF3E-4296-CBF9-3D4FBD4F9BC1}"/>
              </a:ext>
            </a:extLst>
          </p:cNvPr>
          <p:cNvPicPr>
            <a:picLocks noGrp="1" noChangeAspect="1"/>
          </p:cNvPicPr>
          <p:nvPr>
            <p:ph idx="1"/>
          </p:nvPr>
        </p:nvPicPr>
        <p:blipFill>
          <a:blip r:embed="rId2"/>
          <a:stretch>
            <a:fillRect/>
          </a:stretch>
        </p:blipFill>
        <p:spPr>
          <a:xfrm>
            <a:off x="0" y="0"/>
            <a:ext cx="9131300" cy="2743200"/>
          </a:xfrm>
        </p:spPr>
      </p:pic>
      <p:sp>
        <p:nvSpPr>
          <p:cNvPr id="7" name="ZoneTexte 6">
            <a:extLst>
              <a:ext uri="{FF2B5EF4-FFF2-40B4-BE49-F238E27FC236}">
                <a16:creationId xmlns:a16="http://schemas.microsoft.com/office/drawing/2014/main" id="{2ABD6728-212E-F561-5DB2-3827C60CA072}"/>
              </a:ext>
            </a:extLst>
          </p:cNvPr>
          <p:cNvSpPr txBox="1"/>
          <p:nvPr/>
        </p:nvSpPr>
        <p:spPr>
          <a:xfrm>
            <a:off x="2743200" y="3514636"/>
            <a:ext cx="7059168" cy="1200329"/>
          </a:xfrm>
          <a:prstGeom prst="rect">
            <a:avLst/>
          </a:prstGeom>
          <a:noFill/>
        </p:spPr>
        <p:txBody>
          <a:bodyPr wrap="square">
            <a:spAutoFit/>
          </a:bodyPr>
          <a:lstStyle/>
          <a:p>
            <a:r>
              <a:rPr lang="fr-SN" b="1" i="0" u="none" strike="noStrike" dirty="0">
                <a:solidFill>
                  <a:srgbClr val="000000"/>
                </a:solidFill>
                <a:effectLst/>
              </a:rPr>
              <a:t>Association entre le microbiote vaginal et l'infection au HPV</a:t>
            </a:r>
            <a:r>
              <a:rPr lang="fr-SN" b="0" i="0" u="none" strike="noStrike" dirty="0">
                <a:solidFill>
                  <a:srgbClr val="000000"/>
                </a:solidFill>
                <a:effectLst/>
                <a:latin typeface="-webkit-standard"/>
              </a:rPr>
              <a:t> : Une étude a révélé qu'une diversité accrue du microbiote vaginal et une réduction de l'abondance des Lactobacillus </a:t>
            </a:r>
            <a:r>
              <a:rPr lang="fr-SN" b="0" i="0" u="none" strike="noStrike" dirty="0" err="1">
                <a:solidFill>
                  <a:srgbClr val="000000"/>
                </a:solidFill>
                <a:effectLst/>
                <a:latin typeface="-webkit-standard"/>
              </a:rPr>
              <a:t>spp</a:t>
            </a:r>
            <a:r>
              <a:rPr lang="fr-SN" b="0" i="0" u="none" strike="noStrike" dirty="0">
                <a:solidFill>
                  <a:srgbClr val="000000"/>
                </a:solidFill>
                <a:effectLst/>
                <a:latin typeface="-webkit-standard"/>
              </a:rPr>
              <a:t>. contribuent à l'acquisition et à la persistance du HPV, ainsi qu'au développement de lésions cervicales</a:t>
            </a:r>
            <a:endParaRPr lang="fr-FR" dirty="0"/>
          </a:p>
        </p:txBody>
      </p:sp>
    </p:spTree>
    <p:extLst>
      <p:ext uri="{BB962C8B-B14F-4D97-AF65-F5344CB8AC3E}">
        <p14:creationId xmlns:p14="http://schemas.microsoft.com/office/powerpoint/2010/main" val="794432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AF52B7-06D7-CB26-FDD7-12AB4FC97F18}"/>
              </a:ext>
            </a:extLst>
          </p:cNvPr>
          <p:cNvSpPr>
            <a:spLocks noGrp="1"/>
          </p:cNvSpPr>
          <p:nvPr>
            <p:ph type="title"/>
          </p:nvPr>
        </p:nvSpPr>
        <p:spPr/>
        <p:txBody>
          <a:bodyPr/>
          <a:lstStyle/>
          <a:p>
            <a:endParaRPr lang="fr-FR"/>
          </a:p>
        </p:txBody>
      </p:sp>
      <p:pic>
        <p:nvPicPr>
          <p:cNvPr id="5" name="Espace réservé du contenu 4">
            <a:extLst>
              <a:ext uri="{FF2B5EF4-FFF2-40B4-BE49-F238E27FC236}">
                <a16:creationId xmlns:a16="http://schemas.microsoft.com/office/drawing/2014/main" id="{E916B94F-2962-06B6-F6FC-DDC821A17E1D}"/>
              </a:ext>
            </a:extLst>
          </p:cNvPr>
          <p:cNvPicPr>
            <a:picLocks noGrp="1" noChangeAspect="1"/>
          </p:cNvPicPr>
          <p:nvPr>
            <p:ph idx="1"/>
          </p:nvPr>
        </p:nvPicPr>
        <p:blipFill>
          <a:blip r:embed="rId2"/>
          <a:stretch>
            <a:fillRect/>
          </a:stretch>
        </p:blipFill>
        <p:spPr>
          <a:xfrm>
            <a:off x="96694" y="130937"/>
            <a:ext cx="4610260" cy="4351338"/>
          </a:xfrm>
        </p:spPr>
      </p:pic>
      <p:sp>
        <p:nvSpPr>
          <p:cNvPr id="7" name="ZoneTexte 6">
            <a:extLst>
              <a:ext uri="{FF2B5EF4-FFF2-40B4-BE49-F238E27FC236}">
                <a16:creationId xmlns:a16="http://schemas.microsoft.com/office/drawing/2014/main" id="{2272D123-7719-D954-1F7D-2F416CA35846}"/>
              </a:ext>
            </a:extLst>
          </p:cNvPr>
          <p:cNvSpPr txBox="1"/>
          <p:nvPr/>
        </p:nvSpPr>
        <p:spPr>
          <a:xfrm>
            <a:off x="5257800" y="4225189"/>
            <a:ext cx="6096000" cy="1754326"/>
          </a:xfrm>
          <a:prstGeom prst="rect">
            <a:avLst/>
          </a:prstGeom>
          <a:noFill/>
        </p:spPr>
        <p:txBody>
          <a:bodyPr wrap="square">
            <a:spAutoFit/>
          </a:bodyPr>
          <a:lstStyle/>
          <a:p>
            <a:r>
              <a:rPr lang="fr-SN" b="1" i="0" u="none" strike="noStrike" dirty="0">
                <a:solidFill>
                  <a:srgbClr val="000000"/>
                </a:solidFill>
                <a:effectLst/>
              </a:rPr>
              <a:t>Efficacité des probiotiques vaginaux</a:t>
            </a:r>
            <a:r>
              <a:rPr lang="fr-SN" b="0" i="0" u="none" strike="noStrike" dirty="0">
                <a:solidFill>
                  <a:srgbClr val="000000"/>
                </a:solidFill>
                <a:effectLst/>
                <a:latin typeface="-webkit-standard"/>
              </a:rPr>
              <a:t> : Une recherche récente a démontré que la transplantation vaginale avec </a:t>
            </a:r>
            <a:r>
              <a:rPr lang="fr-SN" b="0" i="1" u="none" strike="noStrike" dirty="0">
                <a:solidFill>
                  <a:srgbClr val="000000"/>
                </a:solidFill>
                <a:effectLst/>
              </a:rPr>
              <a:t>Lactobacillus </a:t>
            </a:r>
            <a:r>
              <a:rPr lang="fr-SN" b="0" i="1" u="none" strike="noStrike" dirty="0" err="1">
                <a:solidFill>
                  <a:srgbClr val="000000"/>
                </a:solidFill>
                <a:effectLst/>
              </a:rPr>
              <a:t>crispatus</a:t>
            </a:r>
            <a:r>
              <a:rPr lang="fr-SN" b="0" i="0" u="none" strike="noStrike" dirty="0">
                <a:solidFill>
                  <a:srgbClr val="000000"/>
                </a:solidFill>
                <a:effectLst/>
                <a:latin typeface="-webkit-standard"/>
              </a:rPr>
              <a:t> chen-01 réduit significativement la charge virale du HPV, améliore le taux de clairance du virus et améliore l'état inflammatoire vaginal, sans provoquer d'effets indésirables notables.</a:t>
            </a:r>
            <a:endParaRPr lang="fr-FR" dirty="0"/>
          </a:p>
        </p:txBody>
      </p:sp>
    </p:spTree>
    <p:extLst>
      <p:ext uri="{BB962C8B-B14F-4D97-AF65-F5344CB8AC3E}">
        <p14:creationId xmlns:p14="http://schemas.microsoft.com/office/powerpoint/2010/main" val="154997630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TotalTime>
  <Words>794</Words>
  <Application>Microsoft Macintosh PowerPoint</Application>
  <PresentationFormat>Grand écran</PresentationFormat>
  <Paragraphs>42</Paragraphs>
  <Slides>19</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19</vt:i4>
      </vt:variant>
    </vt:vector>
  </HeadingPairs>
  <TitlesOfParts>
    <vt:vector size="25" baseType="lpstr">
      <vt:lpstr>-webkit-standard</vt:lpstr>
      <vt:lpstr>Arial</vt:lpstr>
      <vt:lpstr>Calibri</vt:lpstr>
      <vt:lpstr>Calibri Light</vt:lpstr>
      <vt:lpstr>Cambria</vt:lpstr>
      <vt:lpstr>Thème Office</vt:lpstr>
      <vt:lpstr>Le rôle du microbiote vaginal dans la persistance des HPV à haut risque oncogène</vt:lpstr>
      <vt:lpstr>Introduction </vt:lpstr>
      <vt:lpstr>Présentation PowerPoint</vt:lpstr>
      <vt:lpstr>Présentation PowerPoint</vt:lpstr>
      <vt:lpstr>Lien entre le HPV et le microbiome génital</vt:lpstr>
      <vt:lpstr>Présentation PowerPoint</vt:lpstr>
      <vt:lpstr>Présentation PowerPoint</vt:lpstr>
      <vt:lpstr>Présentation PowerPoint</vt:lpstr>
      <vt:lpstr>Présentation PowerPoint</vt:lpstr>
      <vt:lpstr>Microbiome vaginal et HPV</vt:lpstr>
      <vt:lpstr>Présentation PowerPoint</vt:lpstr>
      <vt:lpstr>Microbiome pénien et HPV </vt:lpstr>
      <vt:lpstr>HPV et co-infections génitales </vt:lpstr>
      <vt:lpstr>Prévention et prise en charge</vt:lpstr>
      <vt:lpstr>Présentation PowerPoint</vt:lpstr>
      <vt:lpstr>Présentation PowerPoint</vt:lpstr>
      <vt:lpstr>PROBIOTIQUES VAGINAUX</vt:lpstr>
      <vt:lpstr>PROBIOTIQUES VAGINAUX</vt:lpstr>
      <vt:lpstr>Utilisation des probiotiques vaginaux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HPV ET MICROBIOME</dc:title>
  <dc:creator>Microsoft Office User</dc:creator>
  <cp:lastModifiedBy>Omar GASSAMA</cp:lastModifiedBy>
  <cp:revision>14</cp:revision>
  <dcterms:created xsi:type="dcterms:W3CDTF">2025-03-04T13:09:19Z</dcterms:created>
  <dcterms:modified xsi:type="dcterms:W3CDTF">2025-05-25T18:37:34Z</dcterms:modified>
</cp:coreProperties>
</file>